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529" r:id="rId3"/>
    <p:sldId id="595" r:id="rId4"/>
    <p:sldId id="596" r:id="rId5"/>
    <p:sldId id="597" r:id="rId6"/>
    <p:sldId id="598" r:id="rId7"/>
    <p:sldId id="599" r:id="rId8"/>
    <p:sldId id="600" r:id="rId9"/>
    <p:sldId id="601" r:id="rId10"/>
    <p:sldId id="608" r:id="rId11"/>
    <p:sldId id="609" r:id="rId12"/>
    <p:sldId id="610" r:id="rId13"/>
    <p:sldId id="603" r:id="rId14"/>
    <p:sldId id="613" r:id="rId15"/>
    <p:sldId id="612" r:id="rId16"/>
    <p:sldId id="614" r:id="rId17"/>
    <p:sldId id="615" r:id="rId18"/>
    <p:sldId id="616" r:id="rId19"/>
    <p:sldId id="617" r:id="rId20"/>
    <p:sldId id="618" r:id="rId21"/>
    <p:sldId id="619" r:id="rId22"/>
    <p:sldId id="620" r:id="rId23"/>
    <p:sldId id="621" r:id="rId24"/>
    <p:sldId id="622" r:id="rId25"/>
    <p:sldId id="623" r:id="rId26"/>
    <p:sldId id="624" r:id="rId27"/>
    <p:sldId id="625" r:id="rId28"/>
    <p:sldId id="626" r:id="rId29"/>
    <p:sldId id="627" r:id="rId30"/>
    <p:sldId id="629" r:id="rId31"/>
    <p:sldId id="628" r:id="rId32"/>
    <p:sldId id="635" r:id="rId33"/>
    <p:sldId id="636" r:id="rId34"/>
    <p:sldId id="637" r:id="rId35"/>
    <p:sldId id="630" r:id="rId36"/>
    <p:sldId id="631" r:id="rId37"/>
    <p:sldId id="632" r:id="rId38"/>
    <p:sldId id="633" r:id="rId39"/>
    <p:sldId id="634" r:id="rId40"/>
    <p:sldId id="639" r:id="rId41"/>
    <p:sldId id="38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97"/>
    <p:restoredTop sz="83333"/>
  </p:normalViewPr>
  <p:slideViewPr>
    <p:cSldViewPr snapToGrid="0" snapToObjects="1">
      <p:cViewPr varScale="1">
        <p:scale>
          <a:sx n="105" d="100"/>
          <a:sy n="105" d="100"/>
        </p:scale>
        <p:origin x="1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2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9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38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57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77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47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35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10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97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57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87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08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87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48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68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16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5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16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31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41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62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94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35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91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75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9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1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99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723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6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46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2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8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2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5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8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Class 22: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Mechanics 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A2EED-5F60-1C4E-89B8-2F33DC24F228}"/>
              </a:ext>
            </a:extLst>
          </p:cNvPr>
          <p:cNvSpPr txBox="1"/>
          <p:nvPr/>
        </p:nvSpPr>
        <p:spPr>
          <a:xfrm>
            <a:off x="772510" y="6383099"/>
            <a:ext cx="79383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reference for today: Turcotte and Schubert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ABB89-44CC-6A4A-86ED-2C689C191140}"/>
              </a:ext>
            </a:extLst>
          </p:cNvPr>
          <p:cNvSpPr txBox="1"/>
          <p:nvPr/>
        </p:nvSpPr>
        <p:spPr>
          <a:xfrm>
            <a:off x="1745869" y="3162259"/>
            <a:ext cx="75989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(basic subduction calculations)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-12192" y="36576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Idea: Pressure forces from corner flow balance slab weight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8CF491-69A9-9646-88B7-ECC29360BD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369957" y="830330"/>
            <a:ext cx="6379702" cy="48328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27440D-51B8-6444-88E2-1A041D7E663D}"/>
              </a:ext>
            </a:extLst>
          </p:cNvPr>
          <p:cNvSpPr txBox="1"/>
          <p:nvPr/>
        </p:nvSpPr>
        <p:spPr>
          <a:xfrm>
            <a:off x="6478643" y="1281687"/>
            <a:ext cx="25420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T&amp;S: Fig. 6.17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EAB36F5-D9D0-1240-B117-AC82E031C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63" y="3608590"/>
            <a:ext cx="5084064" cy="2505951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2F3E7B-2E2C-354C-BA8A-8D3856307DED}"/>
              </a:ext>
            </a:extLst>
          </p:cNvPr>
          <p:cNvSpPr txBox="1"/>
          <p:nvPr/>
        </p:nvSpPr>
        <p:spPr>
          <a:xfrm>
            <a:off x="7106531" y="3230263"/>
            <a:ext cx="25420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T&amp;S: Fig. 6.18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C57ED-D3F3-F14F-9208-700D1C26CA05}"/>
              </a:ext>
            </a:extLst>
          </p:cNvPr>
          <p:cNvSpPr txBox="1"/>
          <p:nvPr/>
        </p:nvSpPr>
        <p:spPr>
          <a:xfrm>
            <a:off x="783455" y="5388191"/>
            <a:ext cx="229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Corner flow model setup</a:t>
            </a:r>
          </a:p>
        </p:txBody>
      </p:sp>
    </p:spTree>
    <p:extLst>
      <p:ext uri="{BB962C8B-B14F-4D97-AF65-F5344CB8AC3E}">
        <p14:creationId xmlns:p14="http://schemas.microsoft.com/office/powerpoint/2010/main" val="129199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-12192" y="36576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Idea: Pressure forces from corner flow balance slab weight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8CF491-69A9-9646-88B7-ECC29360BD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369957" y="830330"/>
            <a:ext cx="6379702" cy="48328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27440D-51B8-6444-88E2-1A041D7E663D}"/>
              </a:ext>
            </a:extLst>
          </p:cNvPr>
          <p:cNvSpPr txBox="1"/>
          <p:nvPr/>
        </p:nvSpPr>
        <p:spPr>
          <a:xfrm>
            <a:off x="6478643" y="1281687"/>
            <a:ext cx="25420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T&amp;S: Fig. 6.17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EAB36F5-D9D0-1240-B117-AC82E031C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63" y="3608590"/>
            <a:ext cx="5084064" cy="2505951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2F3E7B-2E2C-354C-BA8A-8D3856307DED}"/>
              </a:ext>
            </a:extLst>
          </p:cNvPr>
          <p:cNvSpPr txBox="1"/>
          <p:nvPr/>
        </p:nvSpPr>
        <p:spPr>
          <a:xfrm>
            <a:off x="7106531" y="3230263"/>
            <a:ext cx="25420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T&amp;S: Fig. 6.18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C57ED-D3F3-F14F-9208-700D1C26CA05}"/>
              </a:ext>
            </a:extLst>
          </p:cNvPr>
          <p:cNvSpPr txBox="1"/>
          <p:nvPr/>
        </p:nvSpPr>
        <p:spPr>
          <a:xfrm>
            <a:off x="783455" y="5388191"/>
            <a:ext cx="229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Corner flow model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C5927-9AE4-7246-B148-694FBCA36659}"/>
              </a:ext>
            </a:extLst>
          </p:cNvPr>
          <p:cNvSpPr txBox="1"/>
          <p:nvPr/>
        </p:nvSpPr>
        <p:spPr>
          <a:xfrm>
            <a:off x="2213205" y="6193491"/>
            <a:ext cx="6196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Appropriate for a stream function solution</a:t>
            </a:r>
          </a:p>
        </p:txBody>
      </p:sp>
    </p:spTree>
    <p:extLst>
      <p:ext uri="{BB962C8B-B14F-4D97-AF65-F5344CB8AC3E}">
        <p14:creationId xmlns:p14="http://schemas.microsoft.com/office/powerpoint/2010/main" val="610494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(see T&amp;S Sect. 6.11)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975A540-FCC3-1144-AAC5-8C6C3D24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EF7D7-F587-BE43-892B-756F6CED3866}"/>
              </a:ext>
            </a:extLst>
          </p:cNvPr>
          <p:cNvSpPr txBox="1"/>
          <p:nvPr/>
        </p:nvSpPr>
        <p:spPr>
          <a:xfrm>
            <a:off x="4526399" y="568791"/>
            <a:ext cx="4593217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Trench at x=0.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Surface (y=0, x&lt;0) moves at constant speed U towards trench.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Surface (y=0, x&gt;0) is stationary.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Slab velocity fixed at U and directed along the slab top (distance along slab top = r)</a:t>
            </a:r>
          </a:p>
        </p:txBody>
      </p:sp>
    </p:spTree>
    <p:extLst>
      <p:ext uri="{BB962C8B-B14F-4D97-AF65-F5344CB8AC3E}">
        <p14:creationId xmlns:p14="http://schemas.microsoft.com/office/powerpoint/2010/main" val="1460426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975A540-FCC3-1144-AAC5-8C6C3D24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EF7D7-F587-BE43-892B-756F6CED3866}"/>
              </a:ext>
            </a:extLst>
          </p:cNvPr>
          <p:cNvSpPr txBox="1"/>
          <p:nvPr/>
        </p:nvSpPr>
        <p:spPr>
          <a:xfrm>
            <a:off x="4526399" y="568791"/>
            <a:ext cx="4593217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Trench at x=0.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Surface (y=0, x&lt;0) moves at constant speed U towards trench.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Surface (y=0, x&gt;0) is stationary.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Slab velocity fixed at U and directed along the slab top (distance along slab top = 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80388-249E-1D47-86C4-05E1B5B844F0}"/>
              </a:ext>
            </a:extLst>
          </p:cNvPr>
          <p:cNvSpPr txBox="1"/>
          <p:nvPr/>
        </p:nvSpPr>
        <p:spPr>
          <a:xfrm>
            <a:off x="153691" y="2907143"/>
            <a:ext cx="89659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different flow fields (and stream functions): </a:t>
            </a:r>
            <a:r>
              <a:rPr lang="en-US" sz="1900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Arc corner</a:t>
            </a:r>
            <a:r>
              <a:rPr lang="en-US" sz="1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</a:t>
            </a:r>
            <a:r>
              <a:rPr lang="en-US" sz="1900" u="sng" dirty="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Oceanic corner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A732DE4-0B29-A24C-B6A3-28225F5BB7F3}"/>
              </a:ext>
            </a:extLst>
          </p:cNvPr>
          <p:cNvSpPr/>
          <p:nvPr/>
        </p:nvSpPr>
        <p:spPr>
          <a:xfrm>
            <a:off x="461127" y="978591"/>
            <a:ext cx="2000551" cy="1298857"/>
          </a:xfrm>
          <a:custGeom>
            <a:avLst/>
            <a:gdLst>
              <a:gd name="connsiteX0" fmla="*/ 171919 w 2000551"/>
              <a:gd name="connsiteY0" fmla="*/ 6147 h 1298857"/>
              <a:gd name="connsiteX1" fmla="*/ 1773115 w 2000551"/>
              <a:gd name="connsiteY1" fmla="*/ 39326 h 1298857"/>
              <a:gd name="connsiteX2" fmla="*/ 1885258 w 2000551"/>
              <a:gd name="connsiteY2" fmla="*/ 151469 h 1298857"/>
              <a:gd name="connsiteX3" fmla="*/ 781077 w 2000551"/>
              <a:gd name="connsiteY3" fmla="*/ 1083122 h 1298857"/>
              <a:gd name="connsiteX4" fmla="*/ 591296 w 2000551"/>
              <a:gd name="connsiteY4" fmla="*/ 1281530 h 1298857"/>
              <a:gd name="connsiteX5" fmla="*/ 254865 w 2000551"/>
              <a:gd name="connsiteY5" fmla="*/ 1160760 h 1298857"/>
              <a:gd name="connsiteX6" fmla="*/ 56458 w 2000551"/>
              <a:gd name="connsiteY6" fmla="*/ 151469 h 1298857"/>
              <a:gd name="connsiteX7" fmla="*/ 171919 w 2000551"/>
              <a:gd name="connsiteY7" fmla="*/ 6147 h 129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551" h="1298857">
                <a:moveTo>
                  <a:pt x="171919" y="6147"/>
                </a:moveTo>
                <a:cubicBezTo>
                  <a:pt x="458028" y="-12543"/>
                  <a:pt x="1487559" y="15106"/>
                  <a:pt x="1773115" y="39326"/>
                </a:cubicBezTo>
                <a:cubicBezTo>
                  <a:pt x="2058671" y="63546"/>
                  <a:pt x="2050598" y="-22497"/>
                  <a:pt x="1885258" y="151469"/>
                </a:cubicBezTo>
                <a:cubicBezTo>
                  <a:pt x="1719918" y="325435"/>
                  <a:pt x="996737" y="894779"/>
                  <a:pt x="781077" y="1083122"/>
                </a:cubicBezTo>
                <a:cubicBezTo>
                  <a:pt x="565417" y="1271465"/>
                  <a:pt x="678998" y="1268590"/>
                  <a:pt x="591296" y="1281530"/>
                </a:cubicBezTo>
                <a:cubicBezTo>
                  <a:pt x="503594" y="1294470"/>
                  <a:pt x="344005" y="1349103"/>
                  <a:pt x="254865" y="1160760"/>
                </a:cubicBezTo>
                <a:cubicBezTo>
                  <a:pt x="165725" y="972417"/>
                  <a:pt x="73711" y="341250"/>
                  <a:pt x="56458" y="151469"/>
                </a:cubicBezTo>
                <a:cubicBezTo>
                  <a:pt x="39205" y="-38312"/>
                  <a:pt x="-114190" y="24837"/>
                  <a:pt x="171919" y="6147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ED9526A-DAD6-634C-B502-92FE17122D9B}"/>
              </a:ext>
            </a:extLst>
          </p:cNvPr>
          <p:cNvSpPr/>
          <p:nvPr/>
        </p:nvSpPr>
        <p:spPr>
          <a:xfrm>
            <a:off x="990402" y="922301"/>
            <a:ext cx="3273756" cy="1742119"/>
          </a:xfrm>
          <a:custGeom>
            <a:avLst/>
            <a:gdLst>
              <a:gd name="connsiteX0" fmla="*/ 1519885 w 3273756"/>
              <a:gd name="connsiteY0" fmla="*/ 95616 h 1742119"/>
              <a:gd name="connsiteX1" fmla="*/ 3029507 w 3273756"/>
              <a:gd name="connsiteY1" fmla="*/ 86990 h 1742119"/>
              <a:gd name="connsiteX2" fmla="*/ 3236541 w 3273756"/>
              <a:gd name="connsiteY2" fmla="*/ 147374 h 1742119"/>
              <a:gd name="connsiteX3" fmla="*/ 3227915 w 3273756"/>
              <a:gd name="connsiteY3" fmla="*/ 664959 h 1742119"/>
              <a:gd name="connsiteX4" fmla="*/ 2779341 w 3273756"/>
              <a:gd name="connsiteY4" fmla="*/ 1432710 h 1742119"/>
              <a:gd name="connsiteX5" fmla="*/ 881530 w 3273756"/>
              <a:gd name="connsiteY5" fmla="*/ 1734635 h 1742119"/>
              <a:gd name="connsiteX6" fmla="*/ 174164 w 3273756"/>
              <a:gd name="connsiteY6" fmla="*/ 1622491 h 1742119"/>
              <a:gd name="connsiteX7" fmla="*/ 108353 w 3273756"/>
              <a:gd name="connsiteY7" fmla="*/ 1319454 h 1742119"/>
              <a:gd name="connsiteX8" fmla="*/ 1519885 w 3273756"/>
              <a:gd name="connsiteY8" fmla="*/ 95616 h 174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3756" h="1742119">
                <a:moveTo>
                  <a:pt x="1519885" y="95616"/>
                </a:moveTo>
                <a:cubicBezTo>
                  <a:pt x="2006744" y="-109795"/>
                  <a:pt x="2743398" y="78364"/>
                  <a:pt x="3029507" y="86990"/>
                </a:cubicBezTo>
                <a:cubicBezTo>
                  <a:pt x="3315616" y="95616"/>
                  <a:pt x="3203473" y="51046"/>
                  <a:pt x="3236541" y="147374"/>
                </a:cubicBezTo>
                <a:cubicBezTo>
                  <a:pt x="3269609" y="243702"/>
                  <a:pt x="3304115" y="450736"/>
                  <a:pt x="3227915" y="664959"/>
                </a:cubicBezTo>
                <a:cubicBezTo>
                  <a:pt x="3151715" y="879182"/>
                  <a:pt x="3170405" y="1254431"/>
                  <a:pt x="2779341" y="1432710"/>
                </a:cubicBezTo>
                <a:cubicBezTo>
                  <a:pt x="2388277" y="1610989"/>
                  <a:pt x="1315726" y="1703005"/>
                  <a:pt x="881530" y="1734635"/>
                </a:cubicBezTo>
                <a:cubicBezTo>
                  <a:pt x="447334" y="1766265"/>
                  <a:pt x="303027" y="1691688"/>
                  <a:pt x="174164" y="1622491"/>
                </a:cubicBezTo>
                <a:cubicBezTo>
                  <a:pt x="45301" y="1553294"/>
                  <a:pt x="-108049" y="1572750"/>
                  <a:pt x="108353" y="1319454"/>
                </a:cubicBezTo>
                <a:cubicBezTo>
                  <a:pt x="324755" y="1066158"/>
                  <a:pt x="1033026" y="301027"/>
                  <a:pt x="1519885" y="95616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D665B-1B7B-E746-B158-47995E39C437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(T&amp;S Sect. 6.11)</a:t>
            </a:r>
          </a:p>
        </p:txBody>
      </p:sp>
    </p:spTree>
    <p:extLst>
      <p:ext uri="{BB962C8B-B14F-4D97-AF65-F5344CB8AC3E}">
        <p14:creationId xmlns:p14="http://schemas.microsoft.com/office/powerpoint/2010/main" val="48193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E6CCEF3-CA81-BC49-BCEB-9197000B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07" y="3695471"/>
            <a:ext cx="4149555" cy="589357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975A540-FCC3-1144-AAC5-8C6C3D242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EF7D7-F587-BE43-892B-756F6CED3866}"/>
              </a:ext>
            </a:extLst>
          </p:cNvPr>
          <p:cNvSpPr txBox="1"/>
          <p:nvPr/>
        </p:nvSpPr>
        <p:spPr>
          <a:xfrm>
            <a:off x="4526399" y="568791"/>
            <a:ext cx="4593217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Trench at x=0.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Surface (y=0, x&lt;0) moves at constant speed U towards trench.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Surface (y=0, x&gt;0) is stationary.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Slab velocity fixed at U and directed along the slab top (distance along slab top = 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80388-249E-1D47-86C4-05E1B5B844F0}"/>
              </a:ext>
            </a:extLst>
          </p:cNvPr>
          <p:cNvSpPr txBox="1"/>
          <p:nvPr/>
        </p:nvSpPr>
        <p:spPr>
          <a:xfrm>
            <a:off x="153691" y="2907143"/>
            <a:ext cx="896592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different flow fields (and stream functions): </a:t>
            </a:r>
            <a:r>
              <a:rPr lang="en-US" sz="1900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Arc corner</a:t>
            </a:r>
            <a:r>
              <a:rPr lang="en-US" sz="1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</a:t>
            </a:r>
            <a:r>
              <a:rPr lang="en-US" sz="1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Oceanic corner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5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the corner geometry, the relevant solution to biharmonic stream function equation is: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1BCCA-05F7-8B46-B562-0F6B9D307654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(T&amp;S Sect. 6.11)</a:t>
            </a:r>
          </a:p>
        </p:txBody>
      </p:sp>
    </p:spTree>
    <p:extLst>
      <p:ext uri="{BB962C8B-B14F-4D97-AF65-F5344CB8AC3E}">
        <p14:creationId xmlns:p14="http://schemas.microsoft.com/office/powerpoint/2010/main" val="404577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E6CCEF3-CA81-BC49-BCEB-9197000B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07" y="3695471"/>
            <a:ext cx="4149555" cy="589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(T&amp;S Sect. 6.11)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975A540-FCC3-1144-AAC5-8C6C3D242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EF7D7-F587-BE43-892B-756F6CED3866}"/>
              </a:ext>
            </a:extLst>
          </p:cNvPr>
          <p:cNvSpPr txBox="1"/>
          <p:nvPr/>
        </p:nvSpPr>
        <p:spPr>
          <a:xfrm>
            <a:off x="4526399" y="568791"/>
            <a:ext cx="4593217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Trench at x=0.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Surface (y=0, x&lt;0) moves at constant speed U towards trench.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Surface (y=0, x&gt;0) is stationary.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Slab velocity fixed at U and directed along the slab top (distance along slab top = 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E80388-249E-1D47-86C4-05E1B5B844F0}"/>
                  </a:ext>
                </a:extLst>
              </p:cNvPr>
              <p:cNvSpPr txBox="1"/>
              <p:nvPr/>
            </p:nvSpPr>
            <p:spPr>
              <a:xfrm>
                <a:off x="153691" y="2907143"/>
                <a:ext cx="8965925" cy="2077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Two different flow fields (and stream functions): </a:t>
                </a:r>
                <a:r>
                  <a:rPr lang="en-US" sz="1900" u="sng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Arc corner</a:t>
                </a:r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</a:t>
                </a:r>
                <a:r>
                  <a:rPr lang="en-US" sz="19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Oceanic corner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500" u="sng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For the corner geometry, the relevant solution to biharmonic stream function equation is: 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Which corresponds to the following velocities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9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𝑣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=</m:t>
                        </m:r>
                        <m:r>
                          <a:rPr lang="en-US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type m:val="lin"/>
                            <m:ctrlPr>
                              <a:rPr lang="en-US" sz="190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𝑢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=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−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𝜕𝜓</m:t>
                            </m:r>
                          </m:num>
                          <m:den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pressure: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E80388-249E-1D47-86C4-05E1B5B84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91" y="2907143"/>
                <a:ext cx="8965925" cy="2077492"/>
              </a:xfrm>
              <a:prstGeom prst="rect">
                <a:avLst/>
              </a:prstGeom>
              <a:blipFill>
                <a:blip r:embed="rId5"/>
                <a:stretch>
                  <a:fillRect l="-707" t="-1212" b="-1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77A0E05D-4186-8442-ABED-43782B611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246" y="4681518"/>
            <a:ext cx="4361086" cy="654691"/>
          </a:xfrm>
          <a:prstGeom prst="rect">
            <a:avLst/>
          </a:prstGeom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CE8FEB92-F2E0-F841-A0B6-0546CD3A3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246" y="5285969"/>
            <a:ext cx="4361086" cy="649758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AD3C68FD-8D6E-4D4F-9F39-AD3DAB415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660" y="5935727"/>
            <a:ext cx="2888552" cy="73031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64273F-FFBE-CB42-9329-DE63EC9047B2}"/>
              </a:ext>
            </a:extLst>
          </p:cNvPr>
          <p:cNvCxnSpPr/>
          <p:nvPr/>
        </p:nvCxnSpPr>
        <p:spPr>
          <a:xfrm>
            <a:off x="4149969" y="6280787"/>
            <a:ext cx="1014883" cy="0"/>
          </a:xfrm>
          <a:prstGeom prst="straightConnector1">
            <a:avLst/>
          </a:prstGeom>
          <a:ln w="793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2FE9CCA4-8A89-014E-8D3B-E1963BF27C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9619" y="5955441"/>
            <a:ext cx="2155164" cy="710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6BC427-D401-6B49-93DB-C908D6E8D420}"/>
              </a:ext>
            </a:extLst>
          </p:cNvPr>
          <p:cNvSpPr txBox="1"/>
          <p:nvPr/>
        </p:nvSpPr>
        <p:spPr>
          <a:xfrm>
            <a:off x="4352299" y="5952473"/>
            <a:ext cx="13413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8B291D-DB1E-914D-A59D-D36D1369ED30}"/>
              </a:ext>
            </a:extLst>
          </p:cNvPr>
          <p:cNvSpPr txBox="1"/>
          <p:nvPr/>
        </p:nvSpPr>
        <p:spPr>
          <a:xfrm>
            <a:off x="7877323" y="6139300"/>
            <a:ext cx="17787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(dynamic P)</a:t>
            </a:r>
          </a:p>
        </p:txBody>
      </p:sp>
    </p:spTree>
    <p:extLst>
      <p:ext uri="{BB962C8B-B14F-4D97-AF65-F5344CB8AC3E}">
        <p14:creationId xmlns:p14="http://schemas.microsoft.com/office/powerpoint/2010/main" val="158389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00D4813-15F4-2D46-8B6A-5261EB7DE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7E0E26-C3E1-3942-A774-896D1723D7FE}"/>
                  </a:ext>
                </a:extLst>
              </p:cNvPr>
              <p:cNvSpPr txBox="1"/>
              <p:nvPr/>
            </p:nvSpPr>
            <p:spPr>
              <a:xfrm>
                <a:off x="4526399" y="568791"/>
                <a:ext cx="459321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Easiest to derive constants for a       dip of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/4 (45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e.g., Ryukyu.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7E0E26-C3E1-3942-A774-896D1723D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99" y="568791"/>
                <a:ext cx="4593217" cy="677108"/>
              </a:xfrm>
              <a:prstGeom prst="rect">
                <a:avLst/>
              </a:prstGeom>
              <a:blipFill>
                <a:blip r:embed="rId4"/>
                <a:stretch>
                  <a:fillRect l="-1102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/>
              <p:nvPr/>
            </p:nvSpPr>
            <p:spPr>
              <a:xfrm>
                <a:off x="167759" y="2900086"/>
                <a:ext cx="8744593" cy="1330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Boundary conditions are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𝑣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y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0, 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&gt;0</m:t>
                    </m:r>
                    <m: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Boundary conditions are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𝑣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𝑈</m:t>
                    </m:r>
                    <m:f>
                      <m:fPr>
                        <m:type m:val="lin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y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.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9" y="2900086"/>
                <a:ext cx="8744593" cy="1330621"/>
              </a:xfrm>
              <a:prstGeom prst="rect">
                <a:avLst/>
              </a:prstGeom>
              <a:blipFill>
                <a:blip r:embed="rId5"/>
                <a:stretch>
                  <a:fillRect l="-581" t="-1887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E267F19A-FEAA-4A41-84FE-443C30265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618" y="2770144"/>
            <a:ext cx="1494790" cy="573511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B9FD2AF2-663C-7A4D-A8FA-55CB6B4E1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832" y="3487335"/>
            <a:ext cx="1529344" cy="5226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1C7BF7-DBF4-694B-89E3-2FB4E6FBB692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(T&amp;S Sect. 6.11)</a:t>
            </a:r>
          </a:p>
        </p:txBody>
      </p:sp>
    </p:spTree>
    <p:extLst>
      <p:ext uri="{BB962C8B-B14F-4D97-AF65-F5344CB8AC3E}">
        <p14:creationId xmlns:p14="http://schemas.microsoft.com/office/powerpoint/2010/main" val="260122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00D4813-15F4-2D46-8B6A-5261EB7DE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7E0E26-C3E1-3942-A774-896D1723D7FE}"/>
                  </a:ext>
                </a:extLst>
              </p:cNvPr>
              <p:cNvSpPr txBox="1"/>
              <p:nvPr/>
            </p:nvSpPr>
            <p:spPr>
              <a:xfrm>
                <a:off x="4526399" y="568791"/>
                <a:ext cx="459321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Easiest to derive constants for a       dip of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/4 (45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e.g., Ryukyu.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7E0E26-C3E1-3942-A774-896D1723D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99" y="568791"/>
                <a:ext cx="4593217" cy="677108"/>
              </a:xfrm>
              <a:prstGeom prst="rect">
                <a:avLst/>
              </a:prstGeom>
              <a:blipFill>
                <a:blip r:embed="rId4"/>
                <a:stretch>
                  <a:fillRect l="-1102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/>
              <p:nvPr/>
            </p:nvSpPr>
            <p:spPr>
              <a:xfrm>
                <a:off x="167759" y="2900086"/>
                <a:ext cx="8744593" cy="2752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Boundary conditions are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𝑣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y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0, 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&gt;0</m:t>
                    </m:r>
                    <m: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Boundary conditions are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𝑣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𝑈</m:t>
                    </m:r>
                    <m:f>
                      <m:fPr>
                        <m:type m:val="lin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y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.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Leads to the following values of the constants: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9" y="2900086"/>
                <a:ext cx="8744593" cy="2752292"/>
              </a:xfrm>
              <a:prstGeom prst="rect">
                <a:avLst/>
              </a:prstGeom>
              <a:blipFill>
                <a:blip r:embed="rId5"/>
                <a:stretch>
                  <a:fillRect l="-581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E267F19A-FEAA-4A41-84FE-443C30265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618" y="2770144"/>
            <a:ext cx="1494790" cy="573511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B9FD2AF2-663C-7A4D-A8FA-55CB6B4E1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832" y="3487335"/>
            <a:ext cx="1529344" cy="522688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1A6CFEEB-F923-804F-8BD5-3D3F88FAA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7072" y="4507393"/>
            <a:ext cx="1991360" cy="746760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04C16EF-4B13-C443-90F1-6E91805E2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8595" y="4531777"/>
            <a:ext cx="2297723" cy="698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50DBD8-24DF-0847-8BB1-B9C7080AD412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(T&amp;S Sect. 6.11)</a:t>
            </a:r>
          </a:p>
        </p:txBody>
      </p:sp>
    </p:spTree>
    <p:extLst>
      <p:ext uri="{BB962C8B-B14F-4D97-AF65-F5344CB8AC3E}">
        <p14:creationId xmlns:p14="http://schemas.microsoft.com/office/powerpoint/2010/main" val="2373977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3A9C35A-A693-5146-A1A2-FE1BD3F8F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84" y="5560871"/>
            <a:ext cx="3681222" cy="80896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00D4813-15F4-2D46-8B6A-5261EB7DE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7E0E26-C3E1-3942-A774-896D1723D7FE}"/>
                  </a:ext>
                </a:extLst>
              </p:cNvPr>
              <p:cNvSpPr txBox="1"/>
              <p:nvPr/>
            </p:nvSpPr>
            <p:spPr>
              <a:xfrm>
                <a:off x="4526399" y="568791"/>
                <a:ext cx="459321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Easiest to derive constants for a       dip of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/4 (45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), e.g., Ryukyu.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7E0E26-C3E1-3942-A774-896D1723D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99" y="568791"/>
                <a:ext cx="4593217" cy="677108"/>
              </a:xfrm>
              <a:prstGeom prst="rect">
                <a:avLst/>
              </a:prstGeom>
              <a:blipFill>
                <a:blip r:embed="rId5"/>
                <a:stretch>
                  <a:fillRect l="-1102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/>
              <p:nvPr/>
            </p:nvSpPr>
            <p:spPr>
              <a:xfrm>
                <a:off x="167759" y="2900086"/>
                <a:ext cx="8744593" cy="304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Boundary conditions are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𝑣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y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0, 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&gt;0</m:t>
                    </m:r>
                    <m: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Boundary conditions are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𝑣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𝑈</m:t>
                    </m:r>
                    <m:f>
                      <m:fPr>
                        <m:type m:val="lin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y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.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Leads to the following values of the constants: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hence pressure given by</a:t>
                </a:r>
              </a:p>
              <a:p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9" y="2900086"/>
                <a:ext cx="8744593" cy="3044680"/>
              </a:xfrm>
              <a:prstGeom prst="rect">
                <a:avLst/>
              </a:prstGeom>
              <a:blipFill>
                <a:blip r:embed="rId6"/>
                <a:stretch>
                  <a:fillRect l="-58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E267F19A-FEAA-4A41-84FE-443C30265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618" y="2770144"/>
            <a:ext cx="1494790" cy="573511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B9FD2AF2-663C-7A4D-A8FA-55CB6B4E1C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832" y="3487335"/>
            <a:ext cx="1529344" cy="522688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1A6CFEEB-F923-804F-8BD5-3D3F88FAA6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7072" y="4507393"/>
            <a:ext cx="1991360" cy="746760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04C16EF-4B13-C443-90F1-6E91805E2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8595" y="4531777"/>
            <a:ext cx="2297723" cy="698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EA2F82-C6CC-9942-8B3A-0C96C856B4DA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(T&amp;S Sect. 6.11)</a:t>
            </a:r>
          </a:p>
        </p:txBody>
      </p:sp>
    </p:spTree>
    <p:extLst>
      <p:ext uri="{BB962C8B-B14F-4D97-AF65-F5344CB8AC3E}">
        <p14:creationId xmlns:p14="http://schemas.microsoft.com/office/powerpoint/2010/main" val="2620544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3A9C35A-A693-5146-A1A2-FE1BD3F8F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954" y="987897"/>
            <a:ext cx="3681222" cy="80896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00D4813-15F4-2D46-8B6A-5261EB7DE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7E0E26-C3E1-3942-A774-896D1723D7FE}"/>
              </a:ext>
            </a:extLst>
          </p:cNvPr>
          <p:cNvSpPr txBox="1"/>
          <p:nvPr/>
        </p:nvSpPr>
        <p:spPr>
          <a:xfrm>
            <a:off x="4526399" y="568791"/>
            <a:ext cx="459321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Repeated from last slide: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/>
              <p:nvPr/>
            </p:nvSpPr>
            <p:spPr>
              <a:xfrm>
                <a:off x="167759" y="2900086"/>
                <a:ext cx="8744593" cy="2490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Evaluating the pressure along the slab top (i.e., at</a:t>
                </a:r>
                <a14:m>
                  <m:oMath xmlns:m="http://schemas.openxmlformats.org/officeDocument/2006/math">
                    <m: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𝑦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𝑟</m:t>
                        </m:r>
                        <m:rad>
                          <m:radPr>
                            <m:degHide m:val="on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1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9" y="2900086"/>
                <a:ext cx="8744593" cy="2490682"/>
              </a:xfrm>
              <a:prstGeom prst="rect">
                <a:avLst/>
              </a:prstGeom>
              <a:blipFill>
                <a:blip r:embed="rId5"/>
                <a:stretch>
                  <a:fillRect l="-581" t="-16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674C84D-B4EE-C141-AA05-A63602499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110" y="3455850"/>
            <a:ext cx="3661093" cy="8182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FC68E5-AEFB-AA45-A358-0DA34D42043F}"/>
              </a:ext>
            </a:extLst>
          </p:cNvPr>
          <p:cNvSpPr/>
          <p:nvPr/>
        </p:nvSpPr>
        <p:spPr>
          <a:xfrm>
            <a:off x="2450592" y="3419274"/>
            <a:ext cx="3999357" cy="908886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81DC4-482D-024A-87CF-1D48015E7408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(T&amp;S Sect. 6.11)</a:t>
            </a:r>
          </a:p>
        </p:txBody>
      </p:sp>
    </p:spTree>
    <p:extLst>
      <p:ext uri="{BB962C8B-B14F-4D97-AF65-F5344CB8AC3E}">
        <p14:creationId xmlns:p14="http://schemas.microsoft.com/office/powerpoint/2010/main" val="213288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70" y="2131459"/>
            <a:ext cx="5564105" cy="3518767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53" y="2432218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2282570" y="2095604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474" y="3251762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2282570" y="2858213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DA0A-EA9B-B14A-A208-01A7905ADCBF}"/>
              </a:ext>
            </a:extLst>
          </p:cNvPr>
          <p:cNvSpPr txBox="1"/>
          <p:nvPr/>
        </p:nvSpPr>
        <p:spPr>
          <a:xfrm>
            <a:off x="231441" y="208557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momentum</a:t>
            </a:r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97ACFAC-07BE-6E4E-8F3E-AF040EDC9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483" y="1243866"/>
            <a:ext cx="1702658" cy="508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0063EF-6D02-B148-A807-95A9881D32A8}"/>
              </a:ext>
            </a:extLst>
          </p:cNvPr>
          <p:cNvSpPr txBox="1"/>
          <p:nvPr/>
        </p:nvSpPr>
        <p:spPr>
          <a:xfrm>
            <a:off x="231441" y="110558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E4AFF-EA71-FD44-AD71-6F3885F16D23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Recap:</a:t>
            </a:r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Stokes flow</a:t>
            </a:r>
          </a:p>
        </p:txBody>
      </p:sp>
    </p:spTree>
    <p:extLst>
      <p:ext uri="{BB962C8B-B14F-4D97-AF65-F5344CB8AC3E}">
        <p14:creationId xmlns:p14="http://schemas.microsoft.com/office/powerpoint/2010/main" val="4068754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3A9C35A-A693-5146-A1A2-FE1BD3F8F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954" y="987897"/>
            <a:ext cx="3681222" cy="80896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00D4813-15F4-2D46-8B6A-5261EB7DE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7E0E26-C3E1-3942-A774-896D1723D7FE}"/>
              </a:ext>
            </a:extLst>
          </p:cNvPr>
          <p:cNvSpPr txBox="1"/>
          <p:nvPr/>
        </p:nvSpPr>
        <p:spPr>
          <a:xfrm>
            <a:off x="4526399" y="568791"/>
            <a:ext cx="459321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Repeated from last slide: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/>
              <p:nvPr/>
            </p:nvSpPr>
            <p:spPr>
              <a:xfrm>
                <a:off x="167759" y="2900086"/>
                <a:ext cx="8744593" cy="3494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Evaluating the pressure along the slab top (i.e., at</a:t>
                </a:r>
                <a14:m>
                  <m:oMath xmlns:m="http://schemas.openxmlformats.org/officeDocument/2006/math">
                    <m: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𝑦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𝑟</m:t>
                        </m:r>
                        <m:rad>
                          <m:radPr>
                            <m:degHide m:val="on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1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Negative pressure exerts a suction force on the slab top, varies as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1/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𝑟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 exhibits a singularity in the corner. 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lifting torque due to this negative pressure is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9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𝑠𝑙𝑎𝑏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</m:sup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𝑟𝑃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𝑑𝑟</m:t>
                        </m:r>
                      </m:e>
                    </m:nary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𝑠𝑙𝑎𝑏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9" y="2900086"/>
                <a:ext cx="8744593" cy="3494098"/>
              </a:xfrm>
              <a:prstGeom prst="rect">
                <a:avLst/>
              </a:prstGeom>
              <a:blipFill>
                <a:blip r:embed="rId5"/>
                <a:stretch>
                  <a:fillRect l="-581" t="-11594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674C84D-B4EE-C141-AA05-A63602499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110" y="3455850"/>
            <a:ext cx="3661093" cy="8182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FC68E5-AEFB-AA45-A358-0DA34D42043F}"/>
              </a:ext>
            </a:extLst>
          </p:cNvPr>
          <p:cNvSpPr/>
          <p:nvPr/>
        </p:nvSpPr>
        <p:spPr>
          <a:xfrm>
            <a:off x="2450592" y="3419274"/>
            <a:ext cx="3999357" cy="908886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BCB705-A838-8A4F-A041-63C20FAAF73E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(T&amp;S Sect. 6.11)</a:t>
            </a:r>
          </a:p>
        </p:txBody>
      </p:sp>
    </p:spTree>
    <p:extLst>
      <p:ext uri="{BB962C8B-B14F-4D97-AF65-F5344CB8AC3E}">
        <p14:creationId xmlns:p14="http://schemas.microsoft.com/office/powerpoint/2010/main" val="421463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3A9C35A-A693-5146-A1A2-FE1BD3F8F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954" y="987897"/>
            <a:ext cx="3681222" cy="80896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00D4813-15F4-2D46-8B6A-5261EB7DE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7E0E26-C3E1-3942-A774-896D1723D7FE}"/>
              </a:ext>
            </a:extLst>
          </p:cNvPr>
          <p:cNvSpPr txBox="1"/>
          <p:nvPr/>
        </p:nvSpPr>
        <p:spPr>
          <a:xfrm>
            <a:off x="4526399" y="568791"/>
            <a:ext cx="459321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Repeated from last slide: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/>
              <p:nvPr/>
            </p:nvSpPr>
            <p:spPr>
              <a:xfrm>
                <a:off x="167759" y="2900086"/>
                <a:ext cx="8744593" cy="3924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Evaluating the pressure along the slab top (i.e., at</a:t>
                </a:r>
                <a14:m>
                  <m:oMath xmlns:m="http://schemas.openxmlformats.org/officeDocument/2006/math">
                    <m: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𝑦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𝑟</m:t>
                        </m:r>
                        <m:rad>
                          <m:radPr>
                            <m:degHide m:val="on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1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Negative pressure exerts a suction force on the slab top, varies as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1/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𝑟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 exhibits a singularity in the corner. 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lifting torque due to this negative pressure is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9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𝑠𝑙𝑎𝑏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</m:sup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𝑟𝑃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𝑑𝑟</m:t>
                        </m:r>
                      </m:e>
                    </m:nary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𝑠𝑙𝑎𝑏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u="sng" dirty="0">
                    <a:solidFill>
                      <a:srgbClr val="00B05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Now what about the P contribution from the other side (the oceanic corner)?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20A7E-19AE-7E4A-A8FF-4CC01632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9" y="2900086"/>
                <a:ext cx="8744593" cy="3924985"/>
              </a:xfrm>
              <a:prstGeom prst="rect">
                <a:avLst/>
              </a:prstGeom>
              <a:blipFill>
                <a:blip r:embed="rId5"/>
                <a:stretch>
                  <a:fillRect l="-581" t="-10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674C84D-B4EE-C141-AA05-A63602499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110" y="3455850"/>
            <a:ext cx="3661093" cy="8182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FC68E5-AEFB-AA45-A358-0DA34D42043F}"/>
              </a:ext>
            </a:extLst>
          </p:cNvPr>
          <p:cNvSpPr/>
          <p:nvPr/>
        </p:nvSpPr>
        <p:spPr>
          <a:xfrm>
            <a:off x="2450592" y="3419274"/>
            <a:ext cx="3999357" cy="908886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45FCB02-0EC1-2B4C-B965-F6F8F4ABD3AE}"/>
              </a:ext>
            </a:extLst>
          </p:cNvPr>
          <p:cNvSpPr/>
          <p:nvPr/>
        </p:nvSpPr>
        <p:spPr>
          <a:xfrm>
            <a:off x="990402" y="922301"/>
            <a:ext cx="3273756" cy="1742119"/>
          </a:xfrm>
          <a:custGeom>
            <a:avLst/>
            <a:gdLst>
              <a:gd name="connsiteX0" fmla="*/ 1519885 w 3273756"/>
              <a:gd name="connsiteY0" fmla="*/ 95616 h 1742119"/>
              <a:gd name="connsiteX1" fmla="*/ 3029507 w 3273756"/>
              <a:gd name="connsiteY1" fmla="*/ 86990 h 1742119"/>
              <a:gd name="connsiteX2" fmla="*/ 3236541 w 3273756"/>
              <a:gd name="connsiteY2" fmla="*/ 147374 h 1742119"/>
              <a:gd name="connsiteX3" fmla="*/ 3227915 w 3273756"/>
              <a:gd name="connsiteY3" fmla="*/ 664959 h 1742119"/>
              <a:gd name="connsiteX4" fmla="*/ 2779341 w 3273756"/>
              <a:gd name="connsiteY4" fmla="*/ 1432710 h 1742119"/>
              <a:gd name="connsiteX5" fmla="*/ 881530 w 3273756"/>
              <a:gd name="connsiteY5" fmla="*/ 1734635 h 1742119"/>
              <a:gd name="connsiteX6" fmla="*/ 174164 w 3273756"/>
              <a:gd name="connsiteY6" fmla="*/ 1622491 h 1742119"/>
              <a:gd name="connsiteX7" fmla="*/ 108353 w 3273756"/>
              <a:gd name="connsiteY7" fmla="*/ 1319454 h 1742119"/>
              <a:gd name="connsiteX8" fmla="*/ 1519885 w 3273756"/>
              <a:gd name="connsiteY8" fmla="*/ 95616 h 174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3756" h="1742119">
                <a:moveTo>
                  <a:pt x="1519885" y="95616"/>
                </a:moveTo>
                <a:cubicBezTo>
                  <a:pt x="2006744" y="-109795"/>
                  <a:pt x="2743398" y="78364"/>
                  <a:pt x="3029507" y="86990"/>
                </a:cubicBezTo>
                <a:cubicBezTo>
                  <a:pt x="3315616" y="95616"/>
                  <a:pt x="3203473" y="51046"/>
                  <a:pt x="3236541" y="147374"/>
                </a:cubicBezTo>
                <a:cubicBezTo>
                  <a:pt x="3269609" y="243702"/>
                  <a:pt x="3304115" y="450736"/>
                  <a:pt x="3227915" y="664959"/>
                </a:cubicBezTo>
                <a:cubicBezTo>
                  <a:pt x="3151715" y="879182"/>
                  <a:pt x="3170405" y="1254431"/>
                  <a:pt x="2779341" y="1432710"/>
                </a:cubicBezTo>
                <a:cubicBezTo>
                  <a:pt x="2388277" y="1610989"/>
                  <a:pt x="1315726" y="1703005"/>
                  <a:pt x="881530" y="1734635"/>
                </a:cubicBezTo>
                <a:cubicBezTo>
                  <a:pt x="447334" y="1766265"/>
                  <a:pt x="303027" y="1691688"/>
                  <a:pt x="174164" y="1622491"/>
                </a:cubicBezTo>
                <a:cubicBezTo>
                  <a:pt x="45301" y="1553294"/>
                  <a:pt x="-108049" y="1572750"/>
                  <a:pt x="108353" y="1319454"/>
                </a:cubicBezTo>
                <a:cubicBezTo>
                  <a:pt x="324755" y="1066158"/>
                  <a:pt x="1033026" y="301027"/>
                  <a:pt x="1519885" y="95616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EAEFF-6B14-674E-8D30-4A275DA7DDB2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(T&amp;S Sect. 6.11)</a:t>
            </a:r>
          </a:p>
        </p:txBody>
      </p:sp>
    </p:spTree>
    <p:extLst>
      <p:ext uri="{BB962C8B-B14F-4D97-AF65-F5344CB8AC3E}">
        <p14:creationId xmlns:p14="http://schemas.microsoft.com/office/powerpoint/2010/main" val="260973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00D4813-15F4-2D46-8B6A-5261EB7DE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F51C61-458A-5040-AE4D-CE3AB19D5F9E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(T&amp;S Sect. 6.11)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3FD15-5070-FB4C-AC5C-C3158C6C1BE2}"/>
              </a:ext>
            </a:extLst>
          </p:cNvPr>
          <p:cNvSpPr txBox="1"/>
          <p:nvPr/>
        </p:nvSpPr>
        <p:spPr>
          <a:xfrm>
            <a:off x="4540055" y="1151746"/>
            <a:ext cx="4572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oceanic corner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7505E1-7C96-5941-9284-2F1814027542}"/>
                  </a:ext>
                </a:extLst>
              </p:cNvPr>
              <p:cNvSpPr txBox="1"/>
              <p:nvPr/>
            </p:nvSpPr>
            <p:spPr>
              <a:xfrm>
                <a:off x="167759" y="2790358"/>
                <a:ext cx="8744593" cy="3506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BCs are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𝑈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  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𝑣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y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0, 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&lt;0</m:t>
                    </m:r>
                    <m: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or:</a:t>
                </a:r>
              </a:p>
              <a:p>
                <a:endParaRPr lang="en-US" sz="24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BCs are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𝑣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𝑈</m:t>
                    </m:r>
                    <m:f>
                      <m:fPr>
                        <m:type m:val="lin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y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or:</a:t>
                </a:r>
              </a:p>
              <a:p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7505E1-7C96-5941-9284-2F1814027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9" y="2790358"/>
                <a:ext cx="8744593" cy="3506344"/>
              </a:xfrm>
              <a:prstGeom prst="rect">
                <a:avLst/>
              </a:prstGeom>
              <a:blipFill>
                <a:blip r:embed="rId4"/>
                <a:stretch>
                  <a:fillRect l="-581" t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2F8AF551-4609-9440-BC94-25F383ED0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88" y="3443205"/>
            <a:ext cx="1529344" cy="522688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18162170-4F6F-1D45-9DC4-4647E052E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972" y="2679872"/>
            <a:ext cx="1555284" cy="5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81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00D4813-15F4-2D46-8B6A-5261EB7DE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7" y="70713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F51C61-458A-5040-AE4D-CE3AB19D5F9E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(T&amp;S Sect. 6.11)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3FD15-5070-FB4C-AC5C-C3158C6C1BE2}"/>
              </a:ext>
            </a:extLst>
          </p:cNvPr>
          <p:cNvSpPr txBox="1"/>
          <p:nvPr/>
        </p:nvSpPr>
        <p:spPr>
          <a:xfrm>
            <a:off x="4540055" y="1151746"/>
            <a:ext cx="4572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oceanic corner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7505E1-7C96-5941-9284-2F1814027542}"/>
                  </a:ext>
                </a:extLst>
              </p:cNvPr>
              <p:cNvSpPr txBox="1"/>
              <p:nvPr/>
            </p:nvSpPr>
            <p:spPr>
              <a:xfrm>
                <a:off x="167759" y="2790358"/>
                <a:ext cx="8744593" cy="3904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BCs are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𝑈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  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𝑣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y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0, 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&lt;0</m:t>
                    </m:r>
                    <m: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or:</a:t>
                </a:r>
              </a:p>
              <a:p>
                <a:endParaRPr lang="en-US" sz="24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BCs are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𝑢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𝑣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𝑈</m:t>
                    </m:r>
                    <m:f>
                      <m:fPr>
                        <m:type m:val="lin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y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or:</a:t>
                </a:r>
              </a:p>
              <a:p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Produces the following constants and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𝑃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along the slab top (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𝑥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𝑦</m:t>
                    </m:r>
                    <m:r>
                      <a:rPr lang="en-US" sz="19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19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fPr>
                      <m:num>
                        <m:r>
                          <a:rPr lang="en-US" sz="19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𝑟</m:t>
                        </m:r>
                        <m:rad>
                          <m:radPr>
                            <m:degHide m:val="on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19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Positive pressure along base also exerts a lifting torque!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7505E1-7C96-5941-9284-2F1814027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9" y="2790358"/>
                <a:ext cx="8744593" cy="3904146"/>
              </a:xfrm>
              <a:prstGeom prst="rect">
                <a:avLst/>
              </a:prstGeom>
              <a:blipFill>
                <a:blip r:embed="rId4"/>
                <a:stretch>
                  <a:fillRect l="-581" t="-647"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2F8AF551-4609-9440-BC94-25F383ED0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88" y="3443205"/>
            <a:ext cx="1529344" cy="522688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18162170-4F6F-1D45-9DC4-4647E052E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972" y="2679872"/>
            <a:ext cx="1555284" cy="573511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C407151-8C0A-BE4E-BE92-9514904A1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33" y="4637623"/>
            <a:ext cx="4618946" cy="779499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3CFC64E6-D2CB-9748-9E30-108B001E8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197" y="4599652"/>
            <a:ext cx="4461388" cy="738036"/>
          </a:xfrm>
          <a:prstGeom prst="rect">
            <a:avLst/>
          </a:prstGeom>
        </p:spPr>
      </p:pic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5697983-1AFB-CD49-A729-9AE0E9D041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8757" y="5504603"/>
            <a:ext cx="3225799" cy="6385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C3D54D2-2E1A-E24A-AB4C-DB99DAEB699D}"/>
              </a:ext>
            </a:extLst>
          </p:cNvPr>
          <p:cNvSpPr/>
          <p:nvPr/>
        </p:nvSpPr>
        <p:spPr>
          <a:xfrm>
            <a:off x="2620899" y="5455093"/>
            <a:ext cx="3475101" cy="738036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37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975A540-FCC3-1144-AAC5-8C6C3D24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" y="829056"/>
            <a:ext cx="4094170" cy="201802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</a:ln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5A732DE4-0B29-A24C-B6A3-28225F5BB7F3}"/>
              </a:ext>
            </a:extLst>
          </p:cNvPr>
          <p:cNvSpPr/>
          <p:nvPr/>
        </p:nvSpPr>
        <p:spPr>
          <a:xfrm>
            <a:off x="522087" y="1100511"/>
            <a:ext cx="2000551" cy="1298857"/>
          </a:xfrm>
          <a:custGeom>
            <a:avLst/>
            <a:gdLst>
              <a:gd name="connsiteX0" fmla="*/ 171919 w 2000551"/>
              <a:gd name="connsiteY0" fmla="*/ 6147 h 1298857"/>
              <a:gd name="connsiteX1" fmla="*/ 1773115 w 2000551"/>
              <a:gd name="connsiteY1" fmla="*/ 39326 h 1298857"/>
              <a:gd name="connsiteX2" fmla="*/ 1885258 w 2000551"/>
              <a:gd name="connsiteY2" fmla="*/ 151469 h 1298857"/>
              <a:gd name="connsiteX3" fmla="*/ 781077 w 2000551"/>
              <a:gd name="connsiteY3" fmla="*/ 1083122 h 1298857"/>
              <a:gd name="connsiteX4" fmla="*/ 591296 w 2000551"/>
              <a:gd name="connsiteY4" fmla="*/ 1281530 h 1298857"/>
              <a:gd name="connsiteX5" fmla="*/ 254865 w 2000551"/>
              <a:gd name="connsiteY5" fmla="*/ 1160760 h 1298857"/>
              <a:gd name="connsiteX6" fmla="*/ 56458 w 2000551"/>
              <a:gd name="connsiteY6" fmla="*/ 151469 h 1298857"/>
              <a:gd name="connsiteX7" fmla="*/ 171919 w 2000551"/>
              <a:gd name="connsiteY7" fmla="*/ 6147 h 129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551" h="1298857">
                <a:moveTo>
                  <a:pt x="171919" y="6147"/>
                </a:moveTo>
                <a:cubicBezTo>
                  <a:pt x="458028" y="-12543"/>
                  <a:pt x="1487559" y="15106"/>
                  <a:pt x="1773115" y="39326"/>
                </a:cubicBezTo>
                <a:cubicBezTo>
                  <a:pt x="2058671" y="63546"/>
                  <a:pt x="2050598" y="-22497"/>
                  <a:pt x="1885258" y="151469"/>
                </a:cubicBezTo>
                <a:cubicBezTo>
                  <a:pt x="1719918" y="325435"/>
                  <a:pt x="996737" y="894779"/>
                  <a:pt x="781077" y="1083122"/>
                </a:cubicBezTo>
                <a:cubicBezTo>
                  <a:pt x="565417" y="1271465"/>
                  <a:pt x="678998" y="1268590"/>
                  <a:pt x="591296" y="1281530"/>
                </a:cubicBezTo>
                <a:cubicBezTo>
                  <a:pt x="503594" y="1294470"/>
                  <a:pt x="344005" y="1349103"/>
                  <a:pt x="254865" y="1160760"/>
                </a:cubicBezTo>
                <a:cubicBezTo>
                  <a:pt x="165725" y="972417"/>
                  <a:pt x="73711" y="341250"/>
                  <a:pt x="56458" y="151469"/>
                </a:cubicBezTo>
                <a:cubicBezTo>
                  <a:pt x="39205" y="-38312"/>
                  <a:pt x="-114190" y="24837"/>
                  <a:pt x="171919" y="6147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ED9526A-DAD6-634C-B502-92FE17122D9B}"/>
              </a:ext>
            </a:extLst>
          </p:cNvPr>
          <p:cNvSpPr/>
          <p:nvPr/>
        </p:nvSpPr>
        <p:spPr>
          <a:xfrm>
            <a:off x="1100130" y="1056413"/>
            <a:ext cx="3273756" cy="1742119"/>
          </a:xfrm>
          <a:custGeom>
            <a:avLst/>
            <a:gdLst>
              <a:gd name="connsiteX0" fmla="*/ 1519885 w 3273756"/>
              <a:gd name="connsiteY0" fmla="*/ 95616 h 1742119"/>
              <a:gd name="connsiteX1" fmla="*/ 3029507 w 3273756"/>
              <a:gd name="connsiteY1" fmla="*/ 86990 h 1742119"/>
              <a:gd name="connsiteX2" fmla="*/ 3236541 w 3273756"/>
              <a:gd name="connsiteY2" fmla="*/ 147374 h 1742119"/>
              <a:gd name="connsiteX3" fmla="*/ 3227915 w 3273756"/>
              <a:gd name="connsiteY3" fmla="*/ 664959 h 1742119"/>
              <a:gd name="connsiteX4" fmla="*/ 2779341 w 3273756"/>
              <a:gd name="connsiteY4" fmla="*/ 1432710 h 1742119"/>
              <a:gd name="connsiteX5" fmla="*/ 881530 w 3273756"/>
              <a:gd name="connsiteY5" fmla="*/ 1734635 h 1742119"/>
              <a:gd name="connsiteX6" fmla="*/ 174164 w 3273756"/>
              <a:gd name="connsiteY6" fmla="*/ 1622491 h 1742119"/>
              <a:gd name="connsiteX7" fmla="*/ 108353 w 3273756"/>
              <a:gd name="connsiteY7" fmla="*/ 1319454 h 1742119"/>
              <a:gd name="connsiteX8" fmla="*/ 1519885 w 3273756"/>
              <a:gd name="connsiteY8" fmla="*/ 95616 h 174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3756" h="1742119">
                <a:moveTo>
                  <a:pt x="1519885" y="95616"/>
                </a:moveTo>
                <a:cubicBezTo>
                  <a:pt x="2006744" y="-109795"/>
                  <a:pt x="2743398" y="78364"/>
                  <a:pt x="3029507" y="86990"/>
                </a:cubicBezTo>
                <a:cubicBezTo>
                  <a:pt x="3315616" y="95616"/>
                  <a:pt x="3203473" y="51046"/>
                  <a:pt x="3236541" y="147374"/>
                </a:cubicBezTo>
                <a:cubicBezTo>
                  <a:pt x="3269609" y="243702"/>
                  <a:pt x="3304115" y="450736"/>
                  <a:pt x="3227915" y="664959"/>
                </a:cubicBezTo>
                <a:cubicBezTo>
                  <a:pt x="3151715" y="879182"/>
                  <a:pt x="3170405" y="1254431"/>
                  <a:pt x="2779341" y="1432710"/>
                </a:cubicBezTo>
                <a:cubicBezTo>
                  <a:pt x="2388277" y="1610989"/>
                  <a:pt x="1315726" y="1703005"/>
                  <a:pt x="881530" y="1734635"/>
                </a:cubicBezTo>
                <a:cubicBezTo>
                  <a:pt x="447334" y="1766265"/>
                  <a:pt x="303027" y="1691688"/>
                  <a:pt x="174164" y="1622491"/>
                </a:cubicBezTo>
                <a:cubicBezTo>
                  <a:pt x="45301" y="1553294"/>
                  <a:pt x="-108049" y="1572750"/>
                  <a:pt x="108353" y="1319454"/>
                </a:cubicBezTo>
                <a:cubicBezTo>
                  <a:pt x="324755" y="1066158"/>
                  <a:pt x="1033026" y="301027"/>
                  <a:pt x="1519885" y="95616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D665B-1B7B-E746-B158-47995E39C437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Pressure force from </a:t>
            </a:r>
            <a:r>
              <a:rPr lang="en-US" sz="27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above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sz="2700" dirty="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below</a:t>
            </a:r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39A2AEB-4E61-F34D-985C-79AC96AA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315" y="1439423"/>
            <a:ext cx="3621851" cy="7169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528F52-C47A-EB40-9D84-387AE560F81F}"/>
              </a:ext>
            </a:extLst>
          </p:cNvPr>
          <p:cNvSpPr/>
          <p:nvPr/>
        </p:nvSpPr>
        <p:spPr>
          <a:xfrm>
            <a:off x="4739457" y="1377696"/>
            <a:ext cx="3901759" cy="8286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A7E3E3B-3A87-F744-8618-6ABAA6B17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21" y="3182548"/>
            <a:ext cx="3661093" cy="8182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45FC10-B8D0-524D-B166-E91D8ACD18BD}"/>
              </a:ext>
            </a:extLst>
          </p:cNvPr>
          <p:cNvSpPr/>
          <p:nvPr/>
        </p:nvSpPr>
        <p:spPr>
          <a:xfrm>
            <a:off x="633603" y="3145972"/>
            <a:ext cx="3999357" cy="908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F315FB-C58C-B347-BE90-FAA60686D2AC}"/>
                  </a:ext>
                </a:extLst>
              </p:cNvPr>
              <p:cNvSpPr txBox="1"/>
              <p:nvPr/>
            </p:nvSpPr>
            <p:spPr>
              <a:xfrm>
                <a:off x="326255" y="4390321"/>
                <a:ext cx="8744593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Both pressure components lift the slab with a torque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𝑠𝑙𝑎𝑏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endParaRPr lang="en-US" sz="1900" b="0" dirty="0">
                  <a:latin typeface="Segoe UI Symbol" panose="020B0502040204020203" pitchFamily="34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Total torque = mantle wedge torque + oceanic corner torque (= Opposing torque exerted by slab negative buoyancy)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Mantle wedge torque </a:t>
                </a: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&gt;&gt; </a:t>
                </a:r>
                <a:r>
                  <a:rPr lang="en-US" sz="1900" dirty="0">
                    <a:solidFill>
                      <a:srgbClr val="00B05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oceanic corner torque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F315FB-C58C-B347-BE90-FAA60686D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55" y="4390321"/>
                <a:ext cx="8744593" cy="2431435"/>
              </a:xfrm>
              <a:prstGeom prst="rect">
                <a:avLst/>
              </a:prstGeom>
              <a:blipFill>
                <a:blip r:embed="rId6"/>
                <a:stretch>
                  <a:fillRect l="-580" t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580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CFD665B-1B7B-E746-B158-47995E39C437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Other applications</a:t>
            </a:r>
            <a:endParaRPr lang="en-US" sz="2700" dirty="0">
              <a:solidFill>
                <a:srgbClr val="00B05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C04CCB-C96E-CE47-869A-406AA08E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831"/>
            <a:ext cx="3000656" cy="292869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D64E146-EDF8-1E49-9A17-8505DF967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338" y="513355"/>
            <a:ext cx="3000656" cy="29231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B14D5F-98CA-2C4F-AE97-0B0E83337A8C}"/>
              </a:ext>
            </a:extLst>
          </p:cNvPr>
          <p:cNvSpPr txBox="1"/>
          <p:nvPr/>
        </p:nvSpPr>
        <p:spPr>
          <a:xfrm>
            <a:off x="320570" y="3448721"/>
            <a:ext cx="53845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Lower mantle wedge viscosity (e.g., due to power-law flow - Model 9) produces lower suction force and so higher dip  (</a:t>
            </a: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Billen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Hirth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2005, GRL)</a:t>
            </a:r>
          </a:p>
        </p:txBody>
      </p:sp>
    </p:spTree>
    <p:extLst>
      <p:ext uri="{BB962C8B-B14F-4D97-AF65-F5344CB8AC3E}">
        <p14:creationId xmlns:p14="http://schemas.microsoft.com/office/powerpoint/2010/main" val="338396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ABC4B45-CE6E-204E-9F17-94E1E8C8AE25}"/>
              </a:ext>
            </a:extLst>
          </p:cNvPr>
          <p:cNvSpPr txBox="1"/>
          <p:nvPr/>
        </p:nvSpPr>
        <p:spPr>
          <a:xfrm>
            <a:off x="320570" y="3448721"/>
            <a:ext cx="53845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Lower mantle wedge viscosity (e.g., due to power-law flow - Model 9) produces lower suction force and so higher dip  (</a:t>
            </a: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Billen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Hirth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2005, GRL)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D665B-1B7B-E746-B158-47995E39C437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Other applications</a:t>
            </a:r>
            <a:endParaRPr lang="en-US" sz="2700" dirty="0">
              <a:solidFill>
                <a:srgbClr val="00B05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C04CCB-C96E-CE47-869A-406AA08E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831"/>
            <a:ext cx="3000656" cy="292869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D64E146-EDF8-1E49-9A17-8505DF967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338" y="513355"/>
            <a:ext cx="3000656" cy="2923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47E7C3-B311-C34C-A7DD-921C5118C293}"/>
              </a:ext>
            </a:extLst>
          </p:cNvPr>
          <p:cNvSpPr/>
          <p:nvPr/>
        </p:nvSpPr>
        <p:spPr>
          <a:xfrm>
            <a:off x="219456" y="507831"/>
            <a:ext cx="5916538" cy="4527465"/>
          </a:xfrm>
          <a:prstGeom prst="rect">
            <a:avLst/>
          </a:prstGeom>
          <a:solidFill>
            <a:schemeClr val="bg1">
              <a:alpha val="700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35A3E659-B0DC-C147-8585-6641AB84E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626" y="2839426"/>
            <a:ext cx="3996270" cy="3814104"/>
          </a:xfrm>
          <a:prstGeom prst="rect">
            <a:avLst/>
          </a:prstGeom>
        </p:spPr>
      </p:pic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8754A76D-2B30-1B48-BFAF-5EED8D1AC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025" y="2870478"/>
            <a:ext cx="2551079" cy="463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7441E5-0B30-FD4F-8F3E-219219E648A2}"/>
              </a:ext>
            </a:extLst>
          </p:cNvPr>
          <p:cNvSpPr txBox="1"/>
          <p:nvPr/>
        </p:nvSpPr>
        <p:spPr>
          <a:xfrm>
            <a:off x="320570" y="5424046"/>
            <a:ext cx="50949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we use slab dip to probe pressure in the mantle? (</a:t>
            </a: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Royden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Holt, 2020, G-cubed)</a:t>
            </a:r>
          </a:p>
        </p:txBody>
      </p:sp>
    </p:spTree>
    <p:extLst>
      <p:ext uri="{BB962C8B-B14F-4D97-AF65-F5344CB8AC3E}">
        <p14:creationId xmlns:p14="http://schemas.microsoft.com/office/powerpoint/2010/main" val="266846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7346CE4-1B46-9C40-9403-245D2EB1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32" y="891430"/>
            <a:ext cx="7211551" cy="4953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Switching gears: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main forces acting on subducting plates</a:t>
            </a:r>
          </a:p>
        </p:txBody>
      </p:sp>
    </p:spTree>
    <p:extLst>
      <p:ext uri="{BB962C8B-B14F-4D97-AF65-F5344CB8AC3E}">
        <p14:creationId xmlns:p14="http://schemas.microsoft.com/office/powerpoint/2010/main" val="603625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7346CE4-1B46-9C40-9403-245D2EB1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32" y="891430"/>
            <a:ext cx="7211551" cy="4953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Switching gears: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main forces acting on subducting plates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C5D21C5-A78A-8E4B-A3F1-DB3192A01AF1}"/>
              </a:ext>
            </a:extLst>
          </p:cNvPr>
          <p:cNvSpPr/>
          <p:nvPr/>
        </p:nvSpPr>
        <p:spPr>
          <a:xfrm>
            <a:off x="1353312" y="1805142"/>
            <a:ext cx="1621536" cy="461665"/>
          </a:xfrm>
          <a:custGeom>
            <a:avLst/>
            <a:gdLst>
              <a:gd name="connsiteX0" fmla="*/ 119645 w 1192912"/>
              <a:gd name="connsiteY0" fmla="*/ 419258 h 553370"/>
              <a:gd name="connsiteX1" fmla="*/ 668285 w 1192912"/>
              <a:gd name="connsiteY1" fmla="*/ 553370 h 553370"/>
              <a:gd name="connsiteX2" fmla="*/ 1119389 w 1192912"/>
              <a:gd name="connsiteY2" fmla="*/ 419258 h 553370"/>
              <a:gd name="connsiteX3" fmla="*/ 1131581 w 1192912"/>
              <a:gd name="connsiteY3" fmla="*/ 114458 h 553370"/>
              <a:gd name="connsiteX4" fmla="*/ 521981 w 1192912"/>
              <a:gd name="connsiteY4" fmla="*/ 4730 h 553370"/>
              <a:gd name="connsiteX5" fmla="*/ 46493 w 1192912"/>
              <a:gd name="connsiteY5" fmla="*/ 53498 h 553370"/>
              <a:gd name="connsiteX6" fmla="*/ 22109 w 1192912"/>
              <a:gd name="connsiteY6" fmla="*/ 346106 h 553370"/>
              <a:gd name="connsiteX7" fmla="*/ 119645 w 1192912"/>
              <a:gd name="connsiteY7" fmla="*/ 419258 h 55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2912" h="553370">
                <a:moveTo>
                  <a:pt x="119645" y="419258"/>
                </a:moveTo>
                <a:cubicBezTo>
                  <a:pt x="227341" y="453802"/>
                  <a:pt x="501661" y="553370"/>
                  <a:pt x="668285" y="553370"/>
                </a:cubicBezTo>
                <a:cubicBezTo>
                  <a:pt x="834909" y="553370"/>
                  <a:pt x="1042173" y="492410"/>
                  <a:pt x="1119389" y="419258"/>
                </a:cubicBezTo>
                <a:cubicBezTo>
                  <a:pt x="1196605" y="346106"/>
                  <a:pt x="1231149" y="183546"/>
                  <a:pt x="1131581" y="114458"/>
                </a:cubicBezTo>
                <a:cubicBezTo>
                  <a:pt x="1032013" y="45370"/>
                  <a:pt x="702829" y="14890"/>
                  <a:pt x="521981" y="4730"/>
                </a:cubicBezTo>
                <a:cubicBezTo>
                  <a:pt x="341133" y="-5430"/>
                  <a:pt x="129805" y="-3398"/>
                  <a:pt x="46493" y="53498"/>
                </a:cubicBezTo>
                <a:cubicBezTo>
                  <a:pt x="-36819" y="110394"/>
                  <a:pt x="16013" y="289210"/>
                  <a:pt x="22109" y="346106"/>
                </a:cubicBezTo>
                <a:cubicBezTo>
                  <a:pt x="28205" y="403002"/>
                  <a:pt x="11949" y="384714"/>
                  <a:pt x="119645" y="419258"/>
                </a:cubicBezTo>
                <a:close/>
              </a:path>
            </a:pathLst>
          </a:custGeom>
          <a:noFill/>
          <a:ln w="698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567FD29-AFB9-8449-A77C-82C6E2399980}"/>
              </a:ext>
            </a:extLst>
          </p:cNvPr>
          <p:cNvSpPr/>
          <p:nvPr/>
        </p:nvSpPr>
        <p:spPr>
          <a:xfrm>
            <a:off x="5855198" y="4787493"/>
            <a:ext cx="1021089" cy="669834"/>
          </a:xfrm>
          <a:custGeom>
            <a:avLst/>
            <a:gdLst>
              <a:gd name="connsiteX0" fmla="*/ 119645 w 1192912"/>
              <a:gd name="connsiteY0" fmla="*/ 419258 h 553370"/>
              <a:gd name="connsiteX1" fmla="*/ 668285 w 1192912"/>
              <a:gd name="connsiteY1" fmla="*/ 553370 h 553370"/>
              <a:gd name="connsiteX2" fmla="*/ 1119389 w 1192912"/>
              <a:gd name="connsiteY2" fmla="*/ 419258 h 553370"/>
              <a:gd name="connsiteX3" fmla="*/ 1131581 w 1192912"/>
              <a:gd name="connsiteY3" fmla="*/ 114458 h 553370"/>
              <a:gd name="connsiteX4" fmla="*/ 521981 w 1192912"/>
              <a:gd name="connsiteY4" fmla="*/ 4730 h 553370"/>
              <a:gd name="connsiteX5" fmla="*/ 46493 w 1192912"/>
              <a:gd name="connsiteY5" fmla="*/ 53498 h 553370"/>
              <a:gd name="connsiteX6" fmla="*/ 22109 w 1192912"/>
              <a:gd name="connsiteY6" fmla="*/ 346106 h 553370"/>
              <a:gd name="connsiteX7" fmla="*/ 119645 w 1192912"/>
              <a:gd name="connsiteY7" fmla="*/ 419258 h 55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2912" h="553370">
                <a:moveTo>
                  <a:pt x="119645" y="419258"/>
                </a:moveTo>
                <a:cubicBezTo>
                  <a:pt x="227341" y="453802"/>
                  <a:pt x="501661" y="553370"/>
                  <a:pt x="668285" y="553370"/>
                </a:cubicBezTo>
                <a:cubicBezTo>
                  <a:pt x="834909" y="553370"/>
                  <a:pt x="1042173" y="492410"/>
                  <a:pt x="1119389" y="419258"/>
                </a:cubicBezTo>
                <a:cubicBezTo>
                  <a:pt x="1196605" y="346106"/>
                  <a:pt x="1231149" y="183546"/>
                  <a:pt x="1131581" y="114458"/>
                </a:cubicBezTo>
                <a:cubicBezTo>
                  <a:pt x="1032013" y="45370"/>
                  <a:pt x="702829" y="14890"/>
                  <a:pt x="521981" y="4730"/>
                </a:cubicBezTo>
                <a:cubicBezTo>
                  <a:pt x="341133" y="-5430"/>
                  <a:pt x="129805" y="-3398"/>
                  <a:pt x="46493" y="53498"/>
                </a:cubicBezTo>
                <a:cubicBezTo>
                  <a:pt x="-36819" y="110394"/>
                  <a:pt x="16013" y="289210"/>
                  <a:pt x="22109" y="346106"/>
                </a:cubicBezTo>
                <a:cubicBezTo>
                  <a:pt x="28205" y="403002"/>
                  <a:pt x="11949" y="384714"/>
                  <a:pt x="119645" y="419258"/>
                </a:cubicBezTo>
                <a:close/>
              </a:path>
            </a:pathLst>
          </a:custGeom>
          <a:noFill/>
          <a:ln w="698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4C3AD-5444-4149-BC96-A11D17257579}"/>
              </a:ext>
            </a:extLst>
          </p:cNvPr>
          <p:cNvSpPr txBox="1"/>
          <p:nvPr/>
        </p:nvSpPr>
        <p:spPr>
          <a:xfrm>
            <a:off x="-18288" y="6087742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is the primary driver of plate motions?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0321E-D801-9946-9206-5DBFE540E5E4}"/>
              </a:ext>
            </a:extLst>
          </p:cNvPr>
          <p:cNvSpPr txBox="1"/>
          <p:nvPr/>
        </p:nvSpPr>
        <p:spPr>
          <a:xfrm>
            <a:off x="0" y="1078074"/>
            <a:ext cx="387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”Ridge push” vs. “Slab pull”</a:t>
            </a:r>
          </a:p>
        </p:txBody>
      </p:sp>
    </p:spTree>
    <p:extLst>
      <p:ext uri="{BB962C8B-B14F-4D97-AF65-F5344CB8AC3E}">
        <p14:creationId xmlns:p14="http://schemas.microsoft.com/office/powerpoint/2010/main" val="1084346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Switching gears: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main forces acting on subducting plates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0321E-D801-9946-9206-5DBFE540E5E4}"/>
                  </a:ext>
                </a:extLst>
              </p:cNvPr>
              <p:cNvSpPr txBox="1"/>
              <p:nvPr/>
            </p:nvSpPr>
            <p:spPr>
              <a:xfrm>
                <a:off x="121920" y="1114650"/>
                <a:ext cx="8997696" cy="252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“Slab pull” = The thermal (negative) buoyancy component of the slab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𝑠𝑙𝑎𝑏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𝑝𝑢𝑙𝑙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𝑔</m:t>
                      </m:r>
                      <m:nary>
                        <m:nary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h</m:t>
                              </m:r>
                            </m:sup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𝑑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𝑦</m:t>
                              </m:r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</a:p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</a:p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						</a:t>
                </a:r>
              </a:p>
              <a:p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0321E-D801-9946-9206-5DBFE540E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1114650"/>
                <a:ext cx="8997696" cy="2522678"/>
              </a:xfrm>
              <a:prstGeom prst="rect">
                <a:avLst/>
              </a:prstGeom>
              <a:blipFill>
                <a:blip r:embed="rId3"/>
                <a:stretch>
                  <a:fillRect l="-845" t="-3300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A7F8E3-A1A0-4A4B-A77C-A1D2C39DC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4047182"/>
            <a:ext cx="4850539" cy="199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573B7-6339-0B40-AE61-D43779AE5429}"/>
                  </a:ext>
                </a:extLst>
              </p:cNvPr>
              <p:cNvSpPr txBox="1"/>
              <p:nvPr/>
            </p:nvSpPr>
            <p:spPr>
              <a:xfrm>
                <a:off x="-756396" y="4676055"/>
                <a:ext cx="46997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573B7-6339-0B40-AE61-D43779AE5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6396" y="4676055"/>
                <a:ext cx="469974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09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AEFF232-2D63-C54B-83B2-E51FA076F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3" y="1930809"/>
            <a:ext cx="4016502" cy="864311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CD2043B-0EF6-444D-AFDB-93AEC9404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597" y="3682452"/>
            <a:ext cx="2426208" cy="616661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8815481B-980A-904F-92CD-D9F36CABC187}"/>
              </a:ext>
            </a:extLst>
          </p:cNvPr>
          <p:cNvSpPr/>
          <p:nvPr/>
        </p:nvSpPr>
        <p:spPr>
          <a:xfrm>
            <a:off x="2210736" y="2749861"/>
            <a:ext cx="554736" cy="8643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86DE5BA-45C1-864B-9F02-E7EDD21FA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534" y="5718315"/>
            <a:ext cx="1684196" cy="99171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C35EA1D-CD58-EB42-B9BD-216F73BEB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999" y="4818553"/>
            <a:ext cx="1447387" cy="8913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5593F-585C-0344-9A9D-383AC2BC71BD}"/>
              </a:ext>
            </a:extLst>
          </p:cNvPr>
          <p:cNvSpPr txBox="1"/>
          <p:nvPr/>
        </p:nvSpPr>
        <p:spPr>
          <a:xfrm>
            <a:off x="403084" y="4818553"/>
            <a:ext cx="8843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Where: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90C46-7EC6-7349-B60C-69D7A7F4988C}"/>
              </a:ext>
            </a:extLst>
          </p:cNvPr>
          <p:cNvSpPr txBox="1"/>
          <p:nvPr/>
        </p:nvSpPr>
        <p:spPr>
          <a:xfrm>
            <a:off x="427946" y="829419"/>
            <a:ext cx="82232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convenient way to re-cast the incompressible Stokes equation in 2-D: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47F3D0-86C8-DC4C-B25D-95C28BF9BE3A}"/>
              </a:ext>
            </a:extLst>
          </p:cNvPr>
          <p:cNvSpPr/>
          <p:nvPr/>
        </p:nvSpPr>
        <p:spPr>
          <a:xfrm>
            <a:off x="265508" y="4731035"/>
            <a:ext cx="3218688" cy="2015566"/>
          </a:xfrm>
          <a:prstGeom prst="rect">
            <a:avLst/>
          </a:prstGeom>
          <a:solidFill>
            <a:schemeClr val="bg1">
              <a:alpha val="6259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Recap:</a:t>
            </a:r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stream function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AC8D13-74EE-3049-AF60-91F5F21B4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877" y="2239723"/>
            <a:ext cx="3908925" cy="31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510274-1954-A447-BFE4-F77D1783ABBC}"/>
              </a:ext>
            </a:extLst>
          </p:cNvPr>
          <p:cNvSpPr/>
          <p:nvPr/>
        </p:nvSpPr>
        <p:spPr>
          <a:xfrm>
            <a:off x="496430" y="2048256"/>
            <a:ext cx="4006546" cy="2226473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64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Switching gears: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main forces acting on subducting plates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0321E-D801-9946-9206-5DBFE540E5E4}"/>
                  </a:ext>
                </a:extLst>
              </p:cNvPr>
              <p:cNvSpPr txBox="1"/>
              <p:nvPr/>
            </p:nvSpPr>
            <p:spPr>
              <a:xfrm>
                <a:off x="121920" y="1114650"/>
                <a:ext cx="8997696" cy="3796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“Slab pull” = The thermal (negative) buoyancy component of the slab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𝑠𝑙𝑎𝑏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𝑝𝑢𝑙𝑙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𝑔</m:t>
                      </m:r>
                      <m:nary>
                        <m:nary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h</m:t>
                              </m:r>
                            </m:sup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𝑑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𝑦</m:t>
                              </m:r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                                      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𝑔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≫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h</m:t>
                              </m:r>
                            </m:sup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)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𝑑𝑦</m:t>
                              </m:r>
                            </m:e>
                          </m:nary>
                          <m:r>
                            <a:rPr lang="en-US" sz="22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ea typeface="Segoe UI Symbol" panose="020B0502040204020203" pitchFamily="34" charset="0"/>
                  </a:rPr>
                  <a:t>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=2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f>
                          <m:fPr>
                            <m:type m:val="skw"/>
                            <m:ctrlPr>
                              <a:rPr lang="en-US" sz="2200" i="1" dirty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</a:p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						</a:t>
                </a:r>
              </a:p>
              <a:p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0321E-D801-9946-9206-5DBFE540E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1114650"/>
                <a:ext cx="8997696" cy="3796167"/>
              </a:xfrm>
              <a:prstGeom prst="rect">
                <a:avLst/>
              </a:prstGeom>
              <a:blipFill>
                <a:blip r:embed="rId3"/>
                <a:stretch>
                  <a:fillRect l="-845" t="-22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A7F8E3-A1A0-4A4B-A77C-A1D2C39DC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4047182"/>
            <a:ext cx="4850539" cy="199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573B7-6339-0B40-AE61-D43779AE5429}"/>
                  </a:ext>
                </a:extLst>
              </p:cNvPr>
              <p:cNvSpPr txBox="1"/>
              <p:nvPr/>
            </p:nvSpPr>
            <p:spPr>
              <a:xfrm>
                <a:off x="-756396" y="4676055"/>
                <a:ext cx="46997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573B7-6339-0B40-AE61-D43779AE5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6396" y="4676055"/>
                <a:ext cx="469974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139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Switching gears: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main forces acting on subducting plates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0321E-D801-9946-9206-5DBFE540E5E4}"/>
                  </a:ext>
                </a:extLst>
              </p:cNvPr>
              <p:cNvSpPr txBox="1"/>
              <p:nvPr/>
            </p:nvSpPr>
            <p:spPr>
              <a:xfrm>
                <a:off x="121920" y="1114650"/>
                <a:ext cx="8997696" cy="3796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“Slab pull” = The thermal (negative) buoyancy component of the slab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𝑠𝑙𝑎𝑏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𝑝𝑢𝑙𝑙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𝑔</m:t>
                      </m:r>
                      <m:nary>
                        <m:nary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h</m:t>
                              </m:r>
                            </m:sup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𝑑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𝑦</m:t>
                              </m:r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                                      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𝑔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≫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h</m:t>
                              </m:r>
                            </m:sup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)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𝑑𝑦</m:t>
                              </m:r>
                            </m:e>
                          </m:nary>
                          <m:r>
                            <a:rPr lang="en-US" sz="22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ea typeface="Segoe UI Symbol" panose="020B0502040204020203" pitchFamily="34" charset="0"/>
                  </a:rPr>
                  <a:t>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=2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f>
                          <m:fPr>
                            <m:type m:val="skw"/>
                            <m:ctrlPr>
                              <a:rPr lang="en-US" sz="2200" i="1" dirty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2</m:t>
                            </m:r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</a:t>
                </a:r>
              </a:p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									</a:t>
                </a:r>
              </a:p>
              <a:p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0321E-D801-9946-9206-5DBFE540E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1114650"/>
                <a:ext cx="8997696" cy="3796167"/>
              </a:xfrm>
              <a:prstGeom prst="rect">
                <a:avLst/>
              </a:prstGeom>
              <a:blipFill>
                <a:blip r:embed="rId3"/>
                <a:stretch>
                  <a:fillRect l="-845" t="-22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A7F8E3-A1A0-4A4B-A77C-A1D2C39DC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4047182"/>
            <a:ext cx="4850539" cy="199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573B7-6339-0B40-AE61-D43779AE5429}"/>
                  </a:ext>
                </a:extLst>
              </p:cNvPr>
              <p:cNvSpPr txBox="1"/>
              <p:nvPr/>
            </p:nvSpPr>
            <p:spPr>
              <a:xfrm>
                <a:off x="-756396" y="4676055"/>
                <a:ext cx="46997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573B7-6339-0B40-AE61-D43779AE5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6396" y="4676055"/>
                <a:ext cx="469974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7A48EC-9152-9D41-B036-06BA0BFE9028}"/>
                  </a:ext>
                </a:extLst>
              </p:cNvPr>
              <p:cNvSpPr txBox="1"/>
              <p:nvPr/>
            </p:nvSpPr>
            <p:spPr>
              <a:xfrm>
                <a:off x="4171541" y="4675695"/>
                <a:ext cx="4850539" cy="1754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3300 kg/m</a:t>
                </a:r>
                <a:r>
                  <a:rPr lang="en-US" sz="22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3</a:t>
                </a:r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10 m/s</a:t>
                </a:r>
                <a:r>
                  <a:rPr lang="en-US" sz="22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3e-5 K</a:t>
                </a:r>
                <a:r>
                  <a:rPr lang="en-US" sz="22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-1</a:t>
                </a:r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L = 700 km,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𝑇</m:t>
                    </m:r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of 1200 K,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of 10</a:t>
                </a:r>
                <a:r>
                  <a:rPr lang="en-US" sz="22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-6</a:t>
                </a:r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m</a:t>
                </a:r>
                <a:r>
                  <a:rPr lang="en-US" sz="22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/s, t of 80 Ma:</a:t>
                </a:r>
              </a:p>
              <a:p>
                <a:endParaRPr lang="en-US" sz="2200" baseline="30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𝑭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𝒔𝒍𝒂𝒃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𝒑𝒖𝒍𝒍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</m:oMath>
                </a14:m>
                <a:r>
                  <a:rPr lang="en-US" sz="2200" b="1" dirty="0">
                    <a:latin typeface="Calibri" panose="020F0502020204030204" pitchFamily="34" charset="0"/>
                    <a:ea typeface="Segoe UI Symbol" panose="020B0502040204020203" pitchFamily="34" charset="0"/>
                    <a:cs typeface="Calibri" panose="020F0502020204030204" pitchFamily="34" charset="0"/>
                  </a:rPr>
                  <a:t> 3.3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𝟏𝟑</m:t>
                        </m:r>
                      </m:sup>
                    </m:sSup>
                  </m:oMath>
                </a14:m>
                <a:r>
                  <a:rPr lang="en-US" sz="2200" b="1" dirty="0">
                    <a:latin typeface="Calibri" panose="020F0502020204030204" pitchFamily="34" charset="0"/>
                    <a:ea typeface="Segoe UI Symbol" panose="020B0502040204020203" pitchFamily="34" charset="0"/>
                    <a:cs typeface="Calibri" panose="020F0502020204030204" pitchFamily="34" charset="0"/>
                  </a:rPr>
                  <a:t> N/m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7A48EC-9152-9D41-B036-06BA0BFE9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541" y="4675695"/>
                <a:ext cx="4850539" cy="1754006"/>
              </a:xfrm>
              <a:prstGeom prst="rect">
                <a:avLst/>
              </a:prstGeom>
              <a:blipFill>
                <a:blip r:embed="rId6"/>
                <a:stretch>
                  <a:fillRect l="-1567" t="-2878" b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309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main forces acting on subducting plates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0321E-D801-9946-9206-5DBFE540E5E4}"/>
              </a:ext>
            </a:extLst>
          </p:cNvPr>
          <p:cNvSpPr txBox="1"/>
          <p:nvPr/>
        </p:nvSpPr>
        <p:spPr>
          <a:xfrm>
            <a:off x="73152" y="684344"/>
            <a:ext cx="8997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“Ridge push” = The pressure head (due to ridge elevation) that drives 	the flow horizontally away from the ridges. Can also be thought of 	as gravitational sliding.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								</a:t>
            </a: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7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main forces acting on subducting plates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0321E-D801-9946-9206-5DBFE540E5E4}"/>
              </a:ext>
            </a:extLst>
          </p:cNvPr>
          <p:cNvSpPr txBox="1"/>
          <p:nvPr/>
        </p:nvSpPr>
        <p:spPr>
          <a:xfrm>
            <a:off x="73152" y="684344"/>
            <a:ext cx="8997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“Ridge push” = The pressure head (due to ridge elevation) that drives 	the flow horizontally away from the ridges. Can also be thought of 	as gravitational sliding.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								</a:t>
            </a: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F37018A-811B-6D41-9EC8-B72E414A3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" y="1886738"/>
            <a:ext cx="7490968" cy="3207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89612C-071B-9B4E-9DE0-B232001E3C13}"/>
              </a:ext>
            </a:extLst>
          </p:cNvPr>
          <p:cNvSpPr txBox="1"/>
          <p:nvPr/>
        </p:nvSpPr>
        <p:spPr>
          <a:xfrm>
            <a:off x="6693408" y="6482870"/>
            <a:ext cx="2724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8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main forces acting on subducting plates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0321E-D801-9946-9206-5DBFE540E5E4}"/>
              </a:ext>
            </a:extLst>
          </p:cNvPr>
          <p:cNvSpPr txBox="1"/>
          <p:nvPr/>
        </p:nvSpPr>
        <p:spPr>
          <a:xfrm>
            <a:off x="73152" y="684344"/>
            <a:ext cx="8997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“Ridge push” = The pressure head (due to ridge elevation) that drives 	the flow horizontally away from the ridges. Can also be thought of 	as gravitational sliding.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								</a:t>
            </a: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F37018A-811B-6D41-9EC8-B72E414A3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" y="1886738"/>
            <a:ext cx="7490968" cy="3207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4A3E18-845D-AE4C-B5F0-2DA0B9F54184}"/>
              </a:ext>
            </a:extLst>
          </p:cNvPr>
          <p:cNvSpPr txBox="1"/>
          <p:nvPr/>
        </p:nvSpPr>
        <p:spPr>
          <a:xfrm>
            <a:off x="36576" y="5457370"/>
            <a:ext cx="90708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</a:t>
            </a:r>
            <a:r>
              <a:rPr lang="en-US" sz="2200" b="1" baseline="-25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2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&gt; p</a:t>
            </a:r>
            <a:r>
              <a:rPr lang="en-US" sz="2200" b="1" baseline="-25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2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which produces a pressure “push” force to the right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								</a:t>
            </a:r>
          </a:p>
          <a:p>
            <a:pPr algn="ctr"/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9612C-071B-9B4E-9DE0-B232001E3C13}"/>
              </a:ext>
            </a:extLst>
          </p:cNvPr>
          <p:cNvSpPr txBox="1"/>
          <p:nvPr/>
        </p:nvSpPr>
        <p:spPr>
          <a:xfrm>
            <a:off x="6693408" y="6482870"/>
            <a:ext cx="2724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AFFF77-989B-4F48-9AC7-802A992BA7C4}"/>
              </a:ext>
            </a:extLst>
          </p:cNvPr>
          <p:cNvCxnSpPr/>
          <p:nvPr/>
        </p:nvCxnSpPr>
        <p:spPr>
          <a:xfrm>
            <a:off x="3779520" y="3584448"/>
            <a:ext cx="15118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544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main forces acting on subducting plates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0321E-D801-9946-9206-5DBFE540E5E4}"/>
              </a:ext>
            </a:extLst>
          </p:cNvPr>
          <p:cNvSpPr txBox="1"/>
          <p:nvPr/>
        </p:nvSpPr>
        <p:spPr>
          <a:xfrm>
            <a:off x="73152" y="684344"/>
            <a:ext cx="8997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“Ridge push” = The pressure head (due to ridge elevation) that drives 	the flow horizontally away from the ridges. Can also be thought of 	as gravitational sliding.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								</a:t>
            </a: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5027E5E-BA3B-BE42-A58C-3485987D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2982"/>
            <a:ext cx="4935479" cy="2705327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F0465DF-2FE5-EB40-9531-545E353A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629" y="2236466"/>
            <a:ext cx="479956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97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main forces acting on subducting plates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0321E-D801-9946-9206-5DBFE540E5E4}"/>
              </a:ext>
            </a:extLst>
          </p:cNvPr>
          <p:cNvSpPr txBox="1"/>
          <p:nvPr/>
        </p:nvSpPr>
        <p:spPr>
          <a:xfrm>
            <a:off x="73152" y="684344"/>
            <a:ext cx="8997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“Ridge push” = The pressure head (due to ridge elevation) that drives 	the flow horizontally away from the ridges. Can also be thought of 	as gravitational sliding.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								</a:t>
            </a: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5027E5E-BA3B-BE42-A58C-3485987D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2982"/>
            <a:ext cx="4935479" cy="2705327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F0465DF-2FE5-EB40-9531-545E353A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629" y="2236466"/>
            <a:ext cx="4799560" cy="1117600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A53E2738-323D-F349-95E6-B0C8C7B52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120" y="4448309"/>
            <a:ext cx="5361759" cy="135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23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main forces acting on subducting plates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0321E-D801-9946-9206-5DBFE540E5E4}"/>
              </a:ext>
            </a:extLst>
          </p:cNvPr>
          <p:cNvSpPr txBox="1"/>
          <p:nvPr/>
        </p:nvSpPr>
        <p:spPr>
          <a:xfrm>
            <a:off x="73152" y="684344"/>
            <a:ext cx="8997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“Ridge push” = The pressure head (due to ridge elevation) that drives 	the flow horizontally away from the ridges. Can also be thought of 	as gravitational sliding.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								</a:t>
            </a: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5027E5E-BA3B-BE42-A58C-3485987D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2982"/>
            <a:ext cx="4935479" cy="2705327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F0465DF-2FE5-EB40-9531-545E353A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629" y="2236466"/>
            <a:ext cx="4799560" cy="1117600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A53E2738-323D-F349-95E6-B0C8C7B52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120" y="4448309"/>
            <a:ext cx="5361759" cy="1354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957603-A79E-6944-800B-DD5B8DD31B9A}"/>
                  </a:ext>
                </a:extLst>
              </p:cNvPr>
              <p:cNvSpPr txBox="1"/>
              <p:nvPr/>
            </p:nvSpPr>
            <p:spPr>
              <a:xfrm>
                <a:off x="453851" y="5841514"/>
                <a:ext cx="8616997" cy="664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baseline="30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𝑭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𝑹</m:t>
                        </m:r>
                      </m:sub>
                    </m:sSub>
                    <m:r>
                      <a:rPr lang="en-US" sz="2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b="1" dirty="0">
                    <a:latin typeface="Calibri" panose="020F0502020204030204" pitchFamily="34" charset="0"/>
                    <a:ea typeface="Segoe UI Symbol" panose="020B0502040204020203" pitchFamily="34" charset="0"/>
                    <a:cs typeface="Calibri" panose="020F0502020204030204" pitchFamily="34" charset="0"/>
                  </a:rPr>
                  <a:t> 3.3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2200" b="1" dirty="0">
                    <a:latin typeface="Calibri" panose="020F0502020204030204" pitchFamily="34" charset="0"/>
                    <a:ea typeface="Segoe UI Symbol" panose="020B0502040204020203" pitchFamily="34" charset="0"/>
                    <a:cs typeface="Calibri" panose="020F0502020204030204" pitchFamily="34" charset="0"/>
                  </a:rPr>
                  <a:t> N/m   (~an order of magnitude less than slab pull)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957603-A79E-6944-800B-DD5B8DD31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1" y="5841514"/>
                <a:ext cx="8616997" cy="664284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996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FA184DF-ACC3-A245-9C18-DDB860A8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96505"/>
            <a:ext cx="5107577" cy="185363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2F1936-2770-604D-BD43-4E28AB902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50" y="2154646"/>
            <a:ext cx="4901208" cy="43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05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7346CE4-1B46-9C40-9403-245D2EB1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32" y="917556"/>
            <a:ext cx="7211551" cy="4953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Reminder: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Slab pull and ridge push not the only important forces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CE62E-03DA-5945-81A7-DC34A50F6624}"/>
              </a:ext>
            </a:extLst>
          </p:cNvPr>
          <p:cNvSpPr txBox="1"/>
          <p:nvPr/>
        </p:nvSpPr>
        <p:spPr>
          <a:xfrm>
            <a:off x="165463" y="5940444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Mantle drag and pressure also!</a:t>
            </a:r>
          </a:p>
        </p:txBody>
      </p:sp>
    </p:spTree>
    <p:extLst>
      <p:ext uri="{BB962C8B-B14F-4D97-AF65-F5344CB8AC3E}">
        <p14:creationId xmlns:p14="http://schemas.microsoft.com/office/powerpoint/2010/main" val="206935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2E8D4F-4AC5-134D-A840-C1379D976BF6}"/>
                  </a:ext>
                </a:extLst>
              </p:cNvPr>
              <p:cNvSpPr txBox="1"/>
              <p:nvPr/>
            </p:nvSpPr>
            <p:spPr>
              <a:xfrm>
                <a:off x="0" y="36576"/>
                <a:ext cx="914400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Why do slabs dip at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90</a:t>
                </a:r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2E8D4F-4AC5-134D-A840-C1379D97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76"/>
                <a:ext cx="9144000" cy="538609"/>
              </a:xfrm>
              <a:prstGeom prst="rect">
                <a:avLst/>
              </a:prstGeom>
              <a:blipFill>
                <a:blip r:embed="rId3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alendar, map&#10;&#10;Description automatically generated">
            <a:extLst>
              <a:ext uri="{FF2B5EF4-FFF2-40B4-BE49-F238E27FC236}">
                <a16:creationId xmlns:a16="http://schemas.microsoft.com/office/drawing/2014/main" id="{D5C4E3A7-C405-E647-A9CF-12CFC3285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636" y="731520"/>
            <a:ext cx="5221277" cy="58704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B8057A-B13E-224D-9376-8885BB064646}"/>
              </a:ext>
            </a:extLst>
          </p:cNvPr>
          <p:cNvSpPr txBox="1"/>
          <p:nvPr/>
        </p:nvSpPr>
        <p:spPr>
          <a:xfrm>
            <a:off x="7085364" y="731520"/>
            <a:ext cx="16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 et al., 2008, G-cubed</a:t>
            </a:r>
          </a:p>
        </p:txBody>
      </p:sp>
    </p:spTree>
    <p:extLst>
      <p:ext uri="{BB962C8B-B14F-4D97-AF65-F5344CB8AC3E}">
        <p14:creationId xmlns:p14="http://schemas.microsoft.com/office/powerpoint/2010/main" val="1283570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7346CE4-1B46-9C40-9403-245D2EB1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32" y="917556"/>
            <a:ext cx="7211551" cy="4953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Reminder: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Slab pull and ridge push not the only important forces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E6E58-5111-C24C-9745-A6EF29D70B22}"/>
              </a:ext>
            </a:extLst>
          </p:cNvPr>
          <p:cNvSpPr txBox="1"/>
          <p:nvPr/>
        </p:nvSpPr>
        <p:spPr>
          <a:xfrm>
            <a:off x="165463" y="5940444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Mantle drag and pressure also!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67209-5091-4446-B04F-0245730C33D9}"/>
              </a:ext>
            </a:extLst>
          </p:cNvPr>
          <p:cNvSpPr txBox="1"/>
          <p:nvPr/>
        </p:nvSpPr>
        <p:spPr>
          <a:xfrm>
            <a:off x="165463" y="109113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And slab bending!</a:t>
            </a:r>
          </a:p>
        </p:txBody>
      </p:sp>
    </p:spTree>
    <p:extLst>
      <p:ext uri="{BB962C8B-B14F-4D97-AF65-F5344CB8AC3E}">
        <p14:creationId xmlns:p14="http://schemas.microsoft.com/office/powerpoint/2010/main" val="1780579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/>
              <p:nvPr/>
            </p:nvSpPr>
            <p:spPr>
              <a:xfrm>
                <a:off x="-43544" y="0"/>
                <a:ext cx="8769855" cy="7776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Take homes:</a:t>
                </a:r>
              </a:p>
              <a:p>
                <a:pPr algn="ctr"/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Subduction zone “corner flow” solution another classic application of the stream function.</a:t>
                </a:r>
              </a:p>
              <a:p>
                <a:pPr lvl="1"/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Negative pressure in mantle wedge corner, positive pressure beneath the slab combine to exert lift on the slab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𝑠𝑙𝑎𝑏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</a:t>
                </a:r>
              </a:p>
              <a:p>
                <a:pPr lvl="2"/>
                <a:r>
                  <a:rPr lang="en-US" sz="1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Probably the most important forces on subducting plates: slab pull (SP) and ridge push (RP). SP thought to be &gt;&gt; RP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Other important force relate to: mantle drag, plate bending, slab suction (i.e., as above), buoyancy due mantle phase transitions, plate interface coupling.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endParaRPr lang="en-US" sz="280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270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170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350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4" y="0"/>
                <a:ext cx="8769855" cy="7776809"/>
              </a:xfrm>
              <a:prstGeom prst="rect">
                <a:avLst/>
              </a:prstGeom>
              <a:blipFill>
                <a:blip r:embed="rId3"/>
                <a:stretch>
                  <a:fillRect t="-1305" r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forces acting on slabs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7346CE4-1B46-9C40-9403-245D2EB1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" y="964582"/>
            <a:ext cx="7211551" cy="4953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9D06B-57F1-EB4E-BA17-7E4127F62CEB}"/>
              </a:ext>
            </a:extLst>
          </p:cNvPr>
          <p:cNvSpPr txBox="1"/>
          <p:nvPr/>
        </p:nvSpPr>
        <p:spPr>
          <a:xfrm>
            <a:off x="5437632" y="5881226"/>
            <a:ext cx="2724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Billen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2008, Annual Reviews </a:t>
            </a:r>
          </a:p>
        </p:txBody>
      </p:sp>
    </p:spTree>
    <p:extLst>
      <p:ext uri="{BB962C8B-B14F-4D97-AF65-F5344CB8AC3E}">
        <p14:creationId xmlns:p14="http://schemas.microsoft.com/office/powerpoint/2010/main" val="303734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forces acting on slabs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7346CE4-1B46-9C40-9403-245D2EB1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" y="964582"/>
            <a:ext cx="7211551" cy="4953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9D06B-57F1-EB4E-BA17-7E4127F62CEB}"/>
              </a:ext>
            </a:extLst>
          </p:cNvPr>
          <p:cNvSpPr txBox="1"/>
          <p:nvPr/>
        </p:nvSpPr>
        <p:spPr>
          <a:xfrm>
            <a:off x="5437632" y="5881226"/>
            <a:ext cx="2724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Billen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2008, Annual Reviews 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0CA415D-D3F8-8E40-92D3-B44467981600}"/>
              </a:ext>
            </a:extLst>
          </p:cNvPr>
          <p:cNvSpPr/>
          <p:nvPr/>
        </p:nvSpPr>
        <p:spPr>
          <a:xfrm>
            <a:off x="4645152" y="2341590"/>
            <a:ext cx="1255775" cy="596682"/>
          </a:xfrm>
          <a:custGeom>
            <a:avLst/>
            <a:gdLst>
              <a:gd name="connsiteX0" fmla="*/ 119645 w 1192912"/>
              <a:gd name="connsiteY0" fmla="*/ 419258 h 553370"/>
              <a:gd name="connsiteX1" fmla="*/ 668285 w 1192912"/>
              <a:gd name="connsiteY1" fmla="*/ 553370 h 553370"/>
              <a:gd name="connsiteX2" fmla="*/ 1119389 w 1192912"/>
              <a:gd name="connsiteY2" fmla="*/ 419258 h 553370"/>
              <a:gd name="connsiteX3" fmla="*/ 1131581 w 1192912"/>
              <a:gd name="connsiteY3" fmla="*/ 114458 h 553370"/>
              <a:gd name="connsiteX4" fmla="*/ 521981 w 1192912"/>
              <a:gd name="connsiteY4" fmla="*/ 4730 h 553370"/>
              <a:gd name="connsiteX5" fmla="*/ 46493 w 1192912"/>
              <a:gd name="connsiteY5" fmla="*/ 53498 h 553370"/>
              <a:gd name="connsiteX6" fmla="*/ 22109 w 1192912"/>
              <a:gd name="connsiteY6" fmla="*/ 346106 h 553370"/>
              <a:gd name="connsiteX7" fmla="*/ 119645 w 1192912"/>
              <a:gd name="connsiteY7" fmla="*/ 419258 h 55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2912" h="553370">
                <a:moveTo>
                  <a:pt x="119645" y="419258"/>
                </a:moveTo>
                <a:cubicBezTo>
                  <a:pt x="227341" y="453802"/>
                  <a:pt x="501661" y="553370"/>
                  <a:pt x="668285" y="553370"/>
                </a:cubicBezTo>
                <a:cubicBezTo>
                  <a:pt x="834909" y="553370"/>
                  <a:pt x="1042173" y="492410"/>
                  <a:pt x="1119389" y="419258"/>
                </a:cubicBezTo>
                <a:cubicBezTo>
                  <a:pt x="1196605" y="346106"/>
                  <a:pt x="1231149" y="183546"/>
                  <a:pt x="1131581" y="114458"/>
                </a:cubicBezTo>
                <a:cubicBezTo>
                  <a:pt x="1032013" y="45370"/>
                  <a:pt x="702829" y="14890"/>
                  <a:pt x="521981" y="4730"/>
                </a:cubicBezTo>
                <a:cubicBezTo>
                  <a:pt x="341133" y="-5430"/>
                  <a:pt x="129805" y="-3398"/>
                  <a:pt x="46493" y="53498"/>
                </a:cubicBezTo>
                <a:cubicBezTo>
                  <a:pt x="-36819" y="110394"/>
                  <a:pt x="16013" y="289210"/>
                  <a:pt x="22109" y="346106"/>
                </a:cubicBezTo>
                <a:cubicBezTo>
                  <a:pt x="28205" y="403002"/>
                  <a:pt x="11949" y="384714"/>
                  <a:pt x="119645" y="419258"/>
                </a:cubicBezTo>
                <a:close/>
              </a:path>
            </a:pathLst>
          </a:custGeom>
          <a:noFill/>
          <a:ln w="698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94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71D7C98-F5D5-E941-8662-BBE7E4C0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" y="165917"/>
            <a:ext cx="6144768" cy="236808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C6177F-83DD-9642-A3B1-2A31457E7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392" y="1543844"/>
            <a:ext cx="4389120" cy="198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D994B-9AB0-B34E-8DEF-A16C74103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" y="820258"/>
            <a:ext cx="2755900" cy="330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1A9F47-23EA-A641-B348-78689477DD75}"/>
              </a:ext>
            </a:extLst>
          </p:cNvPr>
          <p:cNvSpPr/>
          <p:nvPr/>
        </p:nvSpPr>
        <p:spPr>
          <a:xfrm>
            <a:off x="207264" y="-243840"/>
            <a:ext cx="2889504" cy="744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Flow in the mantle wedge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6A77B2-F698-0048-B4FD-8C810D57787C}"/>
              </a:ext>
            </a:extLst>
          </p:cNvPr>
          <p:cNvSpPr/>
          <p:nvPr/>
        </p:nvSpPr>
        <p:spPr>
          <a:xfrm>
            <a:off x="169214" y="724801"/>
            <a:ext cx="8499298" cy="2874887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662793-214D-C847-978E-39C1034FC37C}"/>
              </a:ext>
            </a:extLst>
          </p:cNvPr>
          <p:cNvSpPr txBox="1"/>
          <p:nvPr/>
        </p:nvSpPr>
        <p:spPr>
          <a:xfrm>
            <a:off x="-469375" y="3263412"/>
            <a:ext cx="272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McKenzie, 1969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5E12022-F44E-AA49-B54C-B28D66766589}"/>
              </a:ext>
            </a:extLst>
          </p:cNvPr>
          <p:cNvSpPr/>
          <p:nvPr/>
        </p:nvSpPr>
        <p:spPr>
          <a:xfrm>
            <a:off x="5720421" y="1426464"/>
            <a:ext cx="619419" cy="609600"/>
          </a:xfrm>
          <a:custGeom>
            <a:avLst/>
            <a:gdLst>
              <a:gd name="connsiteX0" fmla="*/ 619419 w 619419"/>
              <a:gd name="connsiteY0" fmla="*/ 0 h 609600"/>
              <a:gd name="connsiteX1" fmla="*/ 290235 w 619419"/>
              <a:gd name="connsiteY1" fmla="*/ 73152 h 609600"/>
              <a:gd name="connsiteX2" fmla="*/ 34203 w 619419"/>
              <a:gd name="connsiteY2" fmla="*/ 316992 h 609600"/>
              <a:gd name="connsiteX3" fmla="*/ 9819 w 619419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419" h="609600">
                <a:moveTo>
                  <a:pt x="619419" y="0"/>
                </a:moveTo>
                <a:cubicBezTo>
                  <a:pt x="503595" y="10160"/>
                  <a:pt x="387771" y="20320"/>
                  <a:pt x="290235" y="73152"/>
                </a:cubicBezTo>
                <a:cubicBezTo>
                  <a:pt x="192699" y="125984"/>
                  <a:pt x="80939" y="227584"/>
                  <a:pt x="34203" y="316992"/>
                </a:cubicBezTo>
                <a:cubicBezTo>
                  <a:pt x="-12533" y="406400"/>
                  <a:pt x="-1357" y="508000"/>
                  <a:pt x="9819" y="609600"/>
                </a:cubicBezTo>
              </a:path>
            </a:pathLst>
          </a:custGeom>
          <a:noFill/>
          <a:ln w="222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6DFFB-8ABD-8844-A672-61DFBC3CC5E7}"/>
              </a:ext>
            </a:extLst>
          </p:cNvPr>
          <p:cNvSpPr txBox="1"/>
          <p:nvPr/>
        </p:nvSpPr>
        <p:spPr>
          <a:xfrm>
            <a:off x="5486417" y="1252531"/>
            <a:ext cx="272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“corner flow”</a:t>
            </a:r>
          </a:p>
        </p:txBody>
      </p:sp>
    </p:spTree>
    <p:extLst>
      <p:ext uri="{BB962C8B-B14F-4D97-AF65-F5344CB8AC3E}">
        <p14:creationId xmlns:p14="http://schemas.microsoft.com/office/powerpoint/2010/main" val="368118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71D7C98-F5D5-E941-8662-BBE7E4C0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" y="165917"/>
            <a:ext cx="6144768" cy="236808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C6177F-83DD-9642-A3B1-2A31457E7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392" y="1543844"/>
            <a:ext cx="4389120" cy="1980315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5E2F357-A339-B049-A8E6-A17967966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16" y="3801489"/>
            <a:ext cx="7059168" cy="2793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D994B-9AB0-B34E-8DEF-A16C74103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" y="820258"/>
            <a:ext cx="2755900" cy="330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1A9F47-23EA-A641-B348-78689477DD75}"/>
              </a:ext>
            </a:extLst>
          </p:cNvPr>
          <p:cNvSpPr/>
          <p:nvPr/>
        </p:nvSpPr>
        <p:spPr>
          <a:xfrm>
            <a:off x="207264" y="-243840"/>
            <a:ext cx="2889504" cy="744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Flow in the mantle wedge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6A77B2-F698-0048-B4FD-8C810D57787C}"/>
              </a:ext>
            </a:extLst>
          </p:cNvPr>
          <p:cNvSpPr/>
          <p:nvPr/>
        </p:nvSpPr>
        <p:spPr>
          <a:xfrm>
            <a:off x="169214" y="724801"/>
            <a:ext cx="8499298" cy="2874887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B9F60B-4632-7746-B7FD-05DC4E144A6F}"/>
              </a:ext>
            </a:extLst>
          </p:cNvPr>
          <p:cNvSpPr/>
          <p:nvPr/>
        </p:nvSpPr>
        <p:spPr>
          <a:xfrm>
            <a:off x="858062" y="3716612"/>
            <a:ext cx="7243522" cy="2874887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662793-214D-C847-978E-39C1034FC37C}"/>
              </a:ext>
            </a:extLst>
          </p:cNvPr>
          <p:cNvSpPr txBox="1"/>
          <p:nvPr/>
        </p:nvSpPr>
        <p:spPr>
          <a:xfrm>
            <a:off x="-469375" y="3263412"/>
            <a:ext cx="272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McKenzie, 1969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6485E7-4B57-D143-941F-4411AA852C98}"/>
              </a:ext>
            </a:extLst>
          </p:cNvPr>
          <p:cNvSpPr txBox="1"/>
          <p:nvPr/>
        </p:nvSpPr>
        <p:spPr>
          <a:xfrm>
            <a:off x="5620529" y="6265137"/>
            <a:ext cx="272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Stevenson and Turner, 1977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5E12022-F44E-AA49-B54C-B28D66766589}"/>
              </a:ext>
            </a:extLst>
          </p:cNvPr>
          <p:cNvSpPr/>
          <p:nvPr/>
        </p:nvSpPr>
        <p:spPr>
          <a:xfrm>
            <a:off x="5720421" y="1426464"/>
            <a:ext cx="619419" cy="609600"/>
          </a:xfrm>
          <a:custGeom>
            <a:avLst/>
            <a:gdLst>
              <a:gd name="connsiteX0" fmla="*/ 619419 w 619419"/>
              <a:gd name="connsiteY0" fmla="*/ 0 h 609600"/>
              <a:gd name="connsiteX1" fmla="*/ 290235 w 619419"/>
              <a:gd name="connsiteY1" fmla="*/ 73152 h 609600"/>
              <a:gd name="connsiteX2" fmla="*/ 34203 w 619419"/>
              <a:gd name="connsiteY2" fmla="*/ 316992 h 609600"/>
              <a:gd name="connsiteX3" fmla="*/ 9819 w 619419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419" h="609600">
                <a:moveTo>
                  <a:pt x="619419" y="0"/>
                </a:moveTo>
                <a:cubicBezTo>
                  <a:pt x="503595" y="10160"/>
                  <a:pt x="387771" y="20320"/>
                  <a:pt x="290235" y="73152"/>
                </a:cubicBezTo>
                <a:cubicBezTo>
                  <a:pt x="192699" y="125984"/>
                  <a:pt x="80939" y="227584"/>
                  <a:pt x="34203" y="316992"/>
                </a:cubicBezTo>
                <a:cubicBezTo>
                  <a:pt x="-12533" y="406400"/>
                  <a:pt x="-1357" y="508000"/>
                  <a:pt x="9819" y="609600"/>
                </a:cubicBezTo>
              </a:path>
            </a:pathLst>
          </a:custGeom>
          <a:noFill/>
          <a:ln w="222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6DFFB-8ABD-8844-A672-61DFBC3CC5E7}"/>
              </a:ext>
            </a:extLst>
          </p:cNvPr>
          <p:cNvSpPr txBox="1"/>
          <p:nvPr/>
        </p:nvSpPr>
        <p:spPr>
          <a:xfrm>
            <a:off x="5486417" y="1252531"/>
            <a:ext cx="272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“corner flow”</a:t>
            </a:r>
          </a:p>
        </p:txBody>
      </p:sp>
    </p:spTree>
    <p:extLst>
      <p:ext uri="{BB962C8B-B14F-4D97-AF65-F5344CB8AC3E}">
        <p14:creationId xmlns:p14="http://schemas.microsoft.com/office/powerpoint/2010/main" val="3232526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E8D4F-4AC5-134D-A840-C1379D976BF6}"/>
              </a:ext>
            </a:extLst>
          </p:cNvPr>
          <p:cNvSpPr txBox="1"/>
          <p:nvPr/>
        </p:nvSpPr>
        <p:spPr>
          <a:xfrm>
            <a:off x="-12192" y="36576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Idea: Pressure forces from corner flow balance slab weight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8CF491-69A9-9646-88B7-ECC29360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57" y="830330"/>
            <a:ext cx="6379702" cy="48328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27440D-51B8-6444-88E2-1A041D7E663D}"/>
              </a:ext>
            </a:extLst>
          </p:cNvPr>
          <p:cNvSpPr txBox="1"/>
          <p:nvPr/>
        </p:nvSpPr>
        <p:spPr>
          <a:xfrm>
            <a:off x="6478643" y="1281687"/>
            <a:ext cx="25420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T&amp;S: Fig. 6.17</a:t>
            </a:r>
          </a:p>
        </p:txBody>
      </p:sp>
    </p:spTree>
    <p:extLst>
      <p:ext uri="{BB962C8B-B14F-4D97-AF65-F5344CB8AC3E}">
        <p14:creationId xmlns:p14="http://schemas.microsoft.com/office/powerpoint/2010/main" val="1297590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6243</TotalTime>
  <Words>2084</Words>
  <Application>Microsoft Macintosh PowerPoint</Application>
  <PresentationFormat>On-screen Show (4:3)</PresentationFormat>
  <Paragraphs>292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159</cp:revision>
  <dcterms:created xsi:type="dcterms:W3CDTF">2021-07-09T17:19:50Z</dcterms:created>
  <dcterms:modified xsi:type="dcterms:W3CDTF">2021-12-30T20:52:54Z</dcterms:modified>
</cp:coreProperties>
</file>